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  <p:sldId id="258" r:id="rId4"/>
    <p:sldId id="275" r:id="rId5"/>
    <p:sldId id="311" r:id="rId6"/>
    <p:sldId id="312" r:id="rId7"/>
    <p:sldId id="291" r:id="rId8"/>
    <p:sldId id="292" r:id="rId9"/>
    <p:sldId id="293" r:id="rId10"/>
    <p:sldId id="289" r:id="rId11"/>
    <p:sldId id="290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3" r:id="rId30"/>
    <p:sldId id="314" r:id="rId31"/>
    <p:sldId id="286" r:id="rId32"/>
    <p:sldId id="282" r:id="rId33"/>
    <p:sldId id="283" r:id="rId34"/>
    <p:sldId id="284" r:id="rId35"/>
    <p:sldId id="285" r:id="rId36"/>
    <p:sldId id="276" r:id="rId37"/>
    <p:sldId id="277" r:id="rId38"/>
    <p:sldId id="278" r:id="rId39"/>
    <p:sldId id="279" r:id="rId40"/>
    <p:sldId id="280" r:id="rId41"/>
    <p:sldId id="281" r:id="rId42"/>
    <p:sldId id="264" r:id="rId43"/>
    <p:sldId id="265" r:id="rId44"/>
    <p:sldId id="266" r:id="rId45"/>
    <p:sldId id="267" r:id="rId46"/>
    <p:sldId id="268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71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4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23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139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749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89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454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36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67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872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34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57A32-0A22-4B28-92D2-67E3256CC2C2}" type="datetimeFigureOut">
              <a:rPr lang="zh-TW" altLang="en-US" smtClean="0"/>
              <a:t>2019/10/1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29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20888" y="724591"/>
            <a:ext cx="7647112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新型態資安實務課程計畫</a:t>
            </a:r>
          </a:p>
        </p:txBody>
      </p:sp>
      <p:sp>
        <p:nvSpPr>
          <p:cNvPr id="6" name="矩形 5"/>
          <p:cNvSpPr/>
          <p:nvPr/>
        </p:nvSpPr>
        <p:spPr>
          <a:xfrm>
            <a:off x="1523999" y="727729"/>
            <a:ext cx="1107996" cy="46166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教育部</a:t>
            </a:r>
          </a:p>
        </p:txBody>
      </p:sp>
      <p:sp>
        <p:nvSpPr>
          <p:cNvPr id="10" name="副標題 9"/>
          <p:cNvSpPr>
            <a:spLocks noGrp="1"/>
          </p:cNvSpPr>
          <p:nvPr>
            <p:ph type="subTitle" idx="1"/>
          </p:nvPr>
        </p:nvSpPr>
        <p:spPr>
          <a:xfrm>
            <a:off x="2816902" y="5032302"/>
            <a:ext cx="6858000" cy="862781"/>
          </a:xfrm>
        </p:spPr>
        <p:txBody>
          <a:bodyPr/>
          <a:lstStyle/>
          <a:p>
            <a:pPr algn="l"/>
            <a:r>
              <a:rPr lang="zh-TW" altLang="en-US" b="1" dirty="0" smtClean="0"/>
              <a:t>授課教師</a:t>
            </a:r>
            <a:r>
              <a:rPr lang="en-US" altLang="zh-TW" b="1" dirty="0" smtClean="0"/>
              <a:t>:</a:t>
            </a:r>
            <a:endParaRPr lang="zh-TW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1524000" y="5970440"/>
            <a:ext cx="9144000" cy="4154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100" dirty="0">
                <a:latin typeface="華康康楷體W5(P)" panose="03000500000000000000" pitchFamily="66" charset="-120"/>
                <a:ea typeface="華康康楷體W5(P)" panose="03000500000000000000" pitchFamily="66" charset="-120"/>
              </a:rPr>
              <a:t>資訊安全基礎實務課程                           </a:t>
            </a:r>
            <a:r>
              <a:rPr lang="en-US" altLang="zh-TW" dirty="0">
                <a:latin typeface="Adobe Gothic Std B" pitchFamily="34" charset="-128"/>
                <a:ea typeface="Adobe Gothic Std B" pitchFamily="34" charset="-128"/>
              </a:rPr>
              <a:t>A practical introduction to security</a:t>
            </a:r>
            <a:endParaRPr lang="zh-TW" altLang="en-US" dirty="0">
              <a:latin typeface="Adobe Gothic Std B" pitchFamily="34" charset="-128"/>
              <a:ea typeface="華康康楷體W5(P)" panose="03000500000000000000" pitchFamily="66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3212" y="1623384"/>
            <a:ext cx="3262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/>
              <a:t>模組三</a:t>
            </a:r>
            <a:r>
              <a:rPr lang="en-US" altLang="zh-TW" sz="3200" b="1" dirty="0"/>
              <a:t>_</a:t>
            </a:r>
            <a:r>
              <a:rPr lang="zh-TW" altLang="en-US" sz="3200" b="1" dirty="0"/>
              <a:t>網路安全</a:t>
            </a:r>
            <a:endParaRPr lang="zh-TW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2194456" y="3022781"/>
            <a:ext cx="74804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 smtClean="0"/>
              <a:t>TCP/IP</a:t>
            </a:r>
            <a:r>
              <a:rPr lang="zh-TW" altLang="en-US" sz="6600" dirty="0" smtClean="0"/>
              <a:t>網路協定分析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5963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3998" y="859391"/>
            <a:ext cx="8991600" cy="761207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3000" dirty="0">
                <a:solidFill>
                  <a:schemeClr val="bg1"/>
                </a:solidFill>
              </a:rPr>
              <a:t>完整網域名稱</a:t>
            </a:r>
            <a:r>
              <a:rPr lang="en-US" altLang="zh-TW" sz="3000" dirty="0">
                <a:solidFill>
                  <a:schemeClr val="bg1"/>
                </a:solidFill>
              </a:rPr>
              <a:t> (FQDN, Fully Qualified Domain Name)</a:t>
            </a:r>
            <a:endParaRPr lang="zh-TW" altLang="en-US" sz="30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66902" y="4721053"/>
            <a:ext cx="8305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Q::</a:t>
            </a:r>
            <a:r>
              <a:rPr lang="zh-TW" altLang="en-US" dirty="0"/>
              <a:t>平常我們在輸入網址時</a:t>
            </a:r>
            <a:r>
              <a:rPr lang="en-US" altLang="zh-TW" dirty="0"/>
              <a:t>, </a:t>
            </a:r>
            <a:r>
              <a:rPr lang="zh-TW" altLang="en-US" dirty="0"/>
              <a:t>大多數都沒加上結尾的</a:t>
            </a:r>
            <a:r>
              <a:rPr lang="en-US" altLang="zh-TW" dirty="0"/>
              <a:t>『.』, </a:t>
            </a:r>
            <a:r>
              <a:rPr lang="zh-TW" altLang="en-US" dirty="0"/>
              <a:t>為何還是可以正常作業呢？</a:t>
            </a:r>
            <a:endParaRPr lang="en-US" altLang="zh-TW" dirty="0"/>
          </a:p>
          <a:p>
            <a:r>
              <a:rPr lang="en-US" altLang="zh-TW" dirty="0"/>
              <a:t>A::</a:t>
            </a:r>
            <a:r>
              <a:rPr lang="zh-TW" altLang="en-US" dirty="0"/>
              <a:t>大部份網路應用程式在解讀名稱時</a:t>
            </a:r>
            <a:r>
              <a:rPr lang="en-US" altLang="zh-TW" dirty="0"/>
              <a:t>, </a:t>
            </a:r>
            <a:r>
              <a:rPr lang="zh-TW" altLang="en-US" dirty="0"/>
              <a:t>會自動補上</a:t>
            </a:r>
            <a:r>
              <a:rPr lang="en-US" altLang="zh-TW" dirty="0"/>
              <a:t>『.』, </a:t>
            </a:r>
            <a:r>
              <a:rPr lang="zh-TW" altLang="en-US" dirty="0"/>
              <a:t>以方便我們使用</a:t>
            </a:r>
          </a:p>
        </p:txBody>
      </p:sp>
      <p:sp>
        <p:nvSpPr>
          <p:cNvPr id="5" name="矩形 4"/>
          <p:cNvSpPr/>
          <p:nvPr/>
        </p:nvSpPr>
        <p:spPr>
          <a:xfrm>
            <a:off x="2832099" y="3600360"/>
            <a:ext cx="6375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</a:t>
            </a:r>
            <a:r>
              <a:rPr lang="zh-TW" altLang="en-US" sz="2400" dirty="0"/>
              <a:t>：</a:t>
            </a:r>
            <a:r>
              <a:rPr lang="en-US" altLang="zh-TW" sz="2400" dirty="0"/>
              <a:t>Web </a:t>
            </a:r>
            <a:r>
              <a:rPr lang="zh-TW" altLang="en-US" sz="2400" dirty="0"/>
              <a:t>伺服器的主機名稱。</a:t>
            </a:r>
          </a:p>
          <a:p>
            <a:r>
              <a:rPr lang="en-US" altLang="zh-TW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pchome.com.tw</a:t>
            </a:r>
            <a:r>
              <a:rPr lang="en-US" altLang="zh-TW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TW" altLang="en-US" sz="2400" dirty="0"/>
              <a:t>：</a:t>
            </a:r>
            <a:r>
              <a:rPr lang="en-US" altLang="zh-TW" sz="2400" dirty="0"/>
              <a:t>Web </a:t>
            </a:r>
            <a:r>
              <a:rPr lang="zh-TW" altLang="en-US" sz="2400" dirty="0"/>
              <a:t>伺服器所在的網域名稱。</a:t>
            </a:r>
          </a:p>
        </p:txBody>
      </p:sp>
      <p:sp>
        <p:nvSpPr>
          <p:cNvPr id="6" name="矩形 5"/>
          <p:cNvSpPr/>
          <p:nvPr/>
        </p:nvSpPr>
        <p:spPr>
          <a:xfrm>
            <a:off x="1606549" y="2423115"/>
            <a:ext cx="882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完整網域名稱</a:t>
            </a:r>
            <a:r>
              <a:rPr lang="en-US" altLang="zh-TW" dirty="0"/>
              <a:t> (FQDN, Fully Qualified Domain Name) ==『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主機名稱</a:t>
            </a:r>
            <a:r>
              <a:rPr lang="en-US" altLang="zh-TW" dirty="0"/>
              <a:t>』 + 『</a:t>
            </a:r>
            <a:r>
              <a:rPr lang="zh-TW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網域名稱</a:t>
            </a:r>
            <a:r>
              <a:rPr lang="en-US" altLang="zh-TW" dirty="0"/>
              <a:t>』 + 『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TW" dirty="0"/>
              <a:t>』</a:t>
            </a:r>
          </a:p>
        </p:txBody>
      </p:sp>
      <p:sp>
        <p:nvSpPr>
          <p:cNvPr id="7" name="矩形 6"/>
          <p:cNvSpPr/>
          <p:nvPr/>
        </p:nvSpPr>
        <p:spPr>
          <a:xfrm>
            <a:off x="2089152" y="2423115"/>
            <a:ext cx="43210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</a:t>
            </a:r>
            <a:r>
              <a:rPr lang="en-US" altLang="zh-TW" sz="3300" dirty="0"/>
              <a:t>.</a:t>
            </a:r>
            <a:r>
              <a:rPr lang="en-US" altLang="zh-TW" sz="33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pchome.com.tw</a:t>
            </a:r>
            <a:r>
              <a:rPr lang="en-US" altLang="zh-TW" sz="7200" dirty="0">
                <a:solidFill>
                  <a:srgbClr val="7030A0"/>
                </a:solidFill>
              </a:rPr>
              <a:t>.</a:t>
            </a:r>
            <a:endParaRPr lang="zh-TW" altLang="en-US" sz="7200" dirty="0">
              <a:solidFill>
                <a:srgbClr val="7030A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15931" y="1835033"/>
            <a:ext cx="41676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700" dirty="0">
                <a:solidFill>
                  <a:srgbClr val="002060"/>
                </a:solidFill>
              </a:rPr>
              <a:t>dns.hinet.net        168.95.1.1</a:t>
            </a:r>
            <a:endParaRPr lang="zh-TW" altLang="en-US" sz="27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7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3BEE-DB97-4EC9-860D-4ADC71C8CBBC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99977" y="1019862"/>
            <a:ext cx="9144000" cy="761207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bg1"/>
                </a:solidFill>
              </a:rPr>
              <a:t>名稱解析</a:t>
            </a:r>
            <a:r>
              <a:rPr lang="en-US" altLang="zh-TW" sz="3600" dirty="0">
                <a:solidFill>
                  <a:schemeClr val="bg1"/>
                </a:solidFill>
              </a:rPr>
              <a:t>[</a:t>
            </a:r>
            <a:r>
              <a:rPr lang="zh-TW" altLang="en-US" sz="3600" dirty="0">
                <a:solidFill>
                  <a:schemeClr val="bg1"/>
                </a:solidFill>
              </a:rPr>
              <a:t>早期作法</a:t>
            </a:r>
            <a:r>
              <a:rPr lang="en-US" altLang="zh-TW" sz="3600" dirty="0">
                <a:solidFill>
                  <a:schemeClr val="bg1"/>
                </a:solidFill>
              </a:rPr>
              <a:t>]::</a:t>
            </a:r>
            <a:r>
              <a:rPr lang="zh-TW" altLang="en-US" sz="3600" dirty="0">
                <a:solidFill>
                  <a:schemeClr val="bg1"/>
                </a:solidFill>
              </a:rPr>
              <a:t>使用</a:t>
            </a:r>
            <a:r>
              <a:rPr lang="en-US" altLang="zh-TW" sz="3600" dirty="0">
                <a:solidFill>
                  <a:schemeClr val="bg1"/>
                </a:solidFill>
              </a:rPr>
              <a:t>Host file (</a:t>
            </a:r>
            <a:r>
              <a:rPr lang="zh-TW" altLang="en-US" sz="3600" dirty="0">
                <a:solidFill>
                  <a:schemeClr val="bg1"/>
                </a:solidFill>
              </a:rPr>
              <a:t>主機檔案</a:t>
            </a:r>
            <a:r>
              <a:rPr lang="en-US" altLang="zh-TW" sz="3600" dirty="0">
                <a:solidFill>
                  <a:schemeClr val="bg1"/>
                </a:solidFill>
              </a:rPr>
              <a:t>) 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52650" y="2226469"/>
            <a:ext cx="2000250" cy="43160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TW" dirty="0" smtClean="0"/>
              <a:t>Host </a:t>
            </a:r>
            <a:r>
              <a:rPr lang="en-US" altLang="zh-TW" dirty="0"/>
              <a:t>file </a:t>
            </a:r>
            <a:r>
              <a:rPr lang="zh-TW" altLang="en-US" dirty="0" smtClean="0"/>
              <a:t>格式：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234804" y="3884765"/>
            <a:ext cx="7474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100" dirty="0"/>
              <a:t>Host file</a:t>
            </a:r>
            <a:r>
              <a:rPr lang="en-US" altLang="zh-TW" sz="2100" dirty="0">
                <a:sym typeface="Wingdings" panose="05000000000000000000" pitchFamily="2" charset="2"/>
              </a:rPr>
              <a:t></a:t>
            </a:r>
            <a:r>
              <a:rPr lang="en-US" altLang="zh-TW" sz="2100" dirty="0"/>
              <a:t> </a:t>
            </a:r>
            <a:r>
              <a:rPr lang="zh-TW" altLang="en-US" sz="2100" dirty="0"/>
              <a:t>單機使用</a:t>
            </a:r>
            <a:r>
              <a:rPr lang="en-US" altLang="zh-TW" sz="2100" dirty="0"/>
              <a:t>, </a:t>
            </a:r>
            <a:r>
              <a:rPr lang="zh-TW" altLang="en-US" sz="2100" dirty="0"/>
              <a:t>無法分享給其他電腦</a:t>
            </a:r>
            <a:r>
              <a:rPr lang="en-US" altLang="zh-TW" sz="2100" dirty="0"/>
              <a:t>,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100" dirty="0"/>
              <a:t>所以若要讓每台電腦都能利用相同的 </a:t>
            </a:r>
            <a:r>
              <a:rPr lang="en-US" altLang="zh-TW" sz="2100" dirty="0"/>
              <a:t>FQDN</a:t>
            </a:r>
            <a:r>
              <a:rPr lang="zh-TW" altLang="en-US" sz="2100" dirty="0"/>
              <a:t>連結到相同的主機</a:t>
            </a:r>
            <a:r>
              <a:rPr lang="en-US" altLang="zh-TW" sz="2100" dirty="0"/>
              <a:t>, </a:t>
            </a:r>
            <a:r>
              <a:rPr lang="zh-TW" altLang="en-US" sz="2100" dirty="0"/>
              <a:t>就必需為每一台電腦建立一份 </a:t>
            </a:r>
            <a:r>
              <a:rPr lang="en-US" altLang="zh-TW" sz="2100" dirty="0"/>
              <a:t>Host file</a:t>
            </a:r>
            <a:r>
              <a:rPr lang="zh-TW" altLang="en-US" sz="2100" dirty="0"/>
              <a:t>。</a:t>
            </a:r>
            <a:endParaRPr lang="en-US" altLang="zh-TW" sz="21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100" dirty="0"/>
              <a:t>若是某一台主機的 </a:t>
            </a:r>
            <a:r>
              <a:rPr lang="en-US" altLang="zh-TW" sz="2100" dirty="0"/>
              <a:t>FQDN </a:t>
            </a:r>
            <a:r>
              <a:rPr lang="zh-TW" altLang="en-US" sz="2100" dirty="0"/>
              <a:t>變更</a:t>
            </a:r>
            <a:r>
              <a:rPr lang="en-US" altLang="zh-TW" sz="2100" dirty="0"/>
              <a:t>, </a:t>
            </a:r>
            <a:r>
              <a:rPr lang="zh-TW" altLang="en-US" sz="2100" dirty="0"/>
              <a:t>就得到每一台電腦去更新。</a:t>
            </a:r>
          </a:p>
        </p:txBody>
      </p:sp>
      <p:sp>
        <p:nvSpPr>
          <p:cNvPr id="8" name="矩形 7"/>
          <p:cNvSpPr/>
          <p:nvPr/>
        </p:nvSpPr>
        <p:spPr>
          <a:xfrm>
            <a:off x="3093332" y="2777923"/>
            <a:ext cx="48886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300" dirty="0">
                <a:solidFill>
                  <a:srgbClr val="002060"/>
                </a:solidFill>
              </a:rPr>
              <a:t>168.95.1.1</a:t>
            </a:r>
            <a:r>
              <a:rPr lang="zh-TW" altLang="en-US" sz="3300" dirty="0">
                <a:solidFill>
                  <a:srgbClr val="002060"/>
                </a:solidFill>
              </a:rPr>
              <a:t>   </a:t>
            </a:r>
            <a:r>
              <a:rPr lang="en-US" altLang="zh-TW" sz="3300" dirty="0">
                <a:solidFill>
                  <a:srgbClr val="002060"/>
                </a:solidFill>
              </a:rPr>
              <a:t>dns.hinet.net</a:t>
            </a:r>
            <a:endParaRPr lang="zh-TW" altLang="en-US" sz="33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17401" y="2324364"/>
            <a:ext cx="324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位址和 </a:t>
            </a:r>
            <a:r>
              <a:rPr lang="en-US" altLang="zh-TW" sz="2400" dirty="0"/>
              <a:t>FQDN </a:t>
            </a:r>
            <a:r>
              <a:rPr lang="zh-TW" altLang="en-US" sz="2400" dirty="0"/>
              <a:t>的對照</a:t>
            </a:r>
          </a:p>
        </p:txBody>
      </p:sp>
    </p:spTree>
    <p:extLst>
      <p:ext uri="{BB962C8B-B14F-4D97-AF65-F5344CB8AC3E}">
        <p14:creationId xmlns:p14="http://schemas.microsoft.com/office/powerpoint/2010/main" val="81744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1593" y="2003063"/>
            <a:ext cx="3984315" cy="36059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68501" y="2395315"/>
            <a:ext cx="358775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網路主機多不勝數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無法全交由一台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DNS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伺服器來做服務</a:t>
            </a:r>
            <a:endParaRPr lang="en-US" altLang="zh-TW" sz="1500" b="1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雖然網路是無國界、無地域性的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但連結到國外的速度總是比在國內慢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若是所有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DNS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伺服器都集中在某一地點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那每次我們需要解析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FQDN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時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都要連線到國外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實在很沒效率！</a:t>
            </a:r>
          </a:p>
        </p:txBody>
      </p:sp>
      <p:sp>
        <p:nvSpPr>
          <p:cNvPr id="8" name="矩形 7"/>
          <p:cNvSpPr/>
          <p:nvPr/>
        </p:nvSpPr>
        <p:spPr>
          <a:xfrm>
            <a:off x="1632954" y="1905442"/>
            <a:ext cx="5930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sz="2400" dirty="0"/>
              <a:t>DNS </a:t>
            </a:r>
            <a:r>
              <a:rPr lang="zh-TW" altLang="en-US" sz="2400" dirty="0"/>
              <a:t>系統採用樹狀階層式 </a:t>
            </a:r>
            <a:r>
              <a:rPr lang="en-US" altLang="zh-TW" sz="2400" dirty="0"/>
              <a:t>(Hierarchy) </a:t>
            </a:r>
            <a:r>
              <a:rPr lang="zh-TW" altLang="en-US" sz="2400" dirty="0"/>
              <a:t>架構</a:t>
            </a: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44700" y="4409208"/>
            <a:ext cx="3924300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u"/>
            </a:pPr>
            <a:r>
              <a:rPr lang="zh-TW" altLang="en-US" sz="1350" b="1" dirty="0"/>
              <a:t>每個網域最少都由一台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伺服器管轄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該伺服器就只需儲存其管轄網域內的資料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同時向上層網域的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伺服器註冊</a:t>
            </a:r>
            <a:endParaRPr lang="en-US" altLang="zh-TW" sz="1350" b="1" dirty="0"/>
          </a:p>
          <a:p>
            <a:pPr marL="214313" indent="-214313">
              <a:buFont typeface="Wingdings" panose="05000000000000000000" pitchFamily="2" charset="2"/>
              <a:buChar char="u"/>
            </a:pPr>
            <a:endParaRPr lang="en-US" altLang="zh-TW" sz="1350" b="1" dirty="0"/>
          </a:p>
          <a:p>
            <a:pPr marL="214313" indent="-214313">
              <a:buFont typeface="Wingdings" panose="05000000000000000000" pitchFamily="2" charset="2"/>
              <a:buChar char="u"/>
            </a:pPr>
            <a:r>
              <a:rPr lang="zh-TW" altLang="en-US" sz="1350" b="1" dirty="0"/>
              <a:t>管轄 </a:t>
            </a:r>
            <a:r>
              <a:rPr lang="en-US" altLang="zh-TW" sz="1350" b="1" dirty="0"/>
              <a:t>『.pchome.com.tw.』 </a:t>
            </a:r>
            <a:r>
              <a:rPr lang="zh-TW" altLang="en-US" sz="1350" b="1" dirty="0"/>
              <a:t>的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伺服器就要向管轄 </a:t>
            </a:r>
            <a:r>
              <a:rPr lang="en-US" altLang="zh-TW" sz="1350" b="1" dirty="0"/>
              <a:t>『.com.tw.』 </a:t>
            </a:r>
            <a:r>
              <a:rPr lang="zh-TW" altLang="en-US" sz="1350" b="1" dirty="0"/>
              <a:t>的伺服器註冊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層層向上註冊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直到位於樹狀階層最高點的 </a:t>
            </a:r>
            <a:r>
              <a:rPr lang="en-US" altLang="zh-TW" sz="1350" b="1" dirty="0"/>
              <a:t>DNS</a:t>
            </a:r>
            <a:r>
              <a:rPr lang="zh-TW" altLang="en-US" sz="1350" b="1" dirty="0"/>
              <a:t>伺服器為止。</a:t>
            </a:r>
          </a:p>
        </p:txBody>
      </p:sp>
    </p:spTree>
    <p:extLst>
      <p:ext uri="{BB962C8B-B14F-4D97-AF65-F5344CB8AC3E}">
        <p14:creationId xmlns:p14="http://schemas.microsoft.com/office/powerpoint/2010/main" val="39189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365127"/>
            <a:ext cx="4256388" cy="845836"/>
          </a:xfrm>
        </p:spPr>
        <p:txBody>
          <a:bodyPr/>
          <a:lstStyle/>
          <a:p>
            <a:r>
              <a:rPr lang="zh-TW" altLang="en-US" b="1" dirty="0" smtClean="0"/>
              <a:t>網域</a:t>
            </a:r>
            <a:r>
              <a:rPr lang="zh-TW" altLang="en-US" b="1" dirty="0"/>
              <a:t>名稱的結構</a:t>
            </a:r>
          </a:p>
        </p:txBody>
      </p:sp>
      <p:graphicFrame>
        <p:nvGraphicFramePr>
          <p:cNvPr id="2765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208214" y="1557338"/>
          <a:ext cx="7723187" cy="503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點陣圖影像" r:id="rId3" imgW="3448531" imgH="2247619" progId="PBrush">
                  <p:embed/>
                </p:oleObj>
              </mc:Choice>
              <mc:Fallback>
                <p:oleObj name="點陣圖影像" r:id="rId3" imgW="3448531" imgH="224761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4" y="1557338"/>
                        <a:ext cx="7723187" cy="5033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11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1" y="365127"/>
            <a:ext cx="6744215" cy="870550"/>
          </a:xfrm>
        </p:spPr>
        <p:txBody>
          <a:bodyPr/>
          <a:lstStyle/>
          <a:p>
            <a:r>
              <a:rPr lang="zh-TW" altLang="en-US" b="1" dirty="0" smtClean="0"/>
              <a:t>網域</a:t>
            </a:r>
            <a:r>
              <a:rPr lang="zh-TW" altLang="en-US" b="1" dirty="0"/>
              <a:t>名稱系統階層的規格</a:t>
            </a:r>
          </a:p>
        </p:txBody>
      </p:sp>
      <p:graphicFrame>
        <p:nvGraphicFramePr>
          <p:cNvPr id="2970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135188" y="1412876"/>
          <a:ext cx="7993062" cy="519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點陣圖影像" r:id="rId3" imgW="3723810" imgH="2419048" progId="PBrush">
                  <p:embed/>
                </p:oleObj>
              </mc:Choice>
              <mc:Fallback>
                <p:oleObj name="點陣圖影像" r:id="rId3" imgW="3723810" imgH="24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1412876"/>
                        <a:ext cx="7993062" cy="5192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9320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7813"/>
            <a:ext cx="8229600" cy="774700"/>
          </a:xfrm>
        </p:spPr>
        <p:txBody>
          <a:bodyPr/>
          <a:lstStyle/>
          <a:p>
            <a:r>
              <a:rPr lang="en-US" altLang="zh-TW" sz="4000" b="1" dirty="0"/>
              <a:t>(3) </a:t>
            </a:r>
            <a:r>
              <a:rPr lang="zh-TW" altLang="en-US" sz="4000" b="1" dirty="0"/>
              <a:t>目前網域名稱系統階層的規格</a:t>
            </a:r>
          </a:p>
        </p:txBody>
      </p:sp>
      <p:graphicFrame>
        <p:nvGraphicFramePr>
          <p:cNvPr id="3174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424113" y="1341439"/>
          <a:ext cx="7416800" cy="536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點陣圖影像" r:id="rId3" imgW="3696216" imgH="2647619" progId="PBrush">
                  <p:embed/>
                </p:oleObj>
              </mc:Choice>
              <mc:Fallback>
                <p:oleObj name="點陣圖影像" r:id="rId3" imgW="3696216" imgH="264761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1341439"/>
                        <a:ext cx="7416800" cy="5362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7009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C08B8-766D-47FD-AA48-7B7B4B455323}" type="slidenum">
              <a:rPr lang="en-US" altLang="zh-TW"/>
              <a:pPr/>
              <a:t>16</a:t>
            </a:fld>
            <a:endParaRPr lang="en-US" altLang="zh-TW"/>
          </a:p>
        </p:txBody>
      </p:sp>
      <p:pic>
        <p:nvPicPr>
          <p:cNvPr id="26931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01"/>
          <a:stretch/>
        </p:blipFill>
        <p:spPr bwMode="auto">
          <a:xfrm>
            <a:off x="2700934" y="3237706"/>
            <a:ext cx="6561535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9700" y="610802"/>
            <a:ext cx="9144000" cy="800894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名稱查詢流程</a:t>
            </a:r>
          </a:p>
        </p:txBody>
      </p:sp>
      <p:sp>
        <p:nvSpPr>
          <p:cNvPr id="2" name="矩形 1"/>
          <p:cNvSpPr/>
          <p:nvPr/>
        </p:nvSpPr>
        <p:spPr>
          <a:xfrm>
            <a:off x="2241549" y="3338749"/>
            <a:ext cx="153118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dirty="0"/>
              <a:t>運作過程：</a:t>
            </a:r>
          </a:p>
        </p:txBody>
      </p:sp>
      <p:sp>
        <p:nvSpPr>
          <p:cNvPr id="3" name="矩形 2"/>
          <p:cNvSpPr/>
          <p:nvPr/>
        </p:nvSpPr>
        <p:spPr>
          <a:xfrm>
            <a:off x="2022475" y="1604186"/>
            <a:ext cx="77887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當使用瀏覽器閱讀網頁時</a:t>
            </a:r>
            <a:r>
              <a:rPr lang="en-US" altLang="zh-TW" dirty="0"/>
              <a:t>, </a:t>
            </a:r>
            <a:r>
              <a:rPr lang="zh-TW" altLang="en-US" dirty="0"/>
              <a:t>在網址列輸入網站的 </a:t>
            </a:r>
            <a:r>
              <a:rPr lang="en-US" altLang="zh-TW" dirty="0"/>
              <a:t>FQDN </a:t>
            </a:r>
            <a:r>
              <a:rPr lang="zh-TW" altLang="en-US" dirty="0"/>
              <a:t>後</a:t>
            </a:r>
            <a:r>
              <a:rPr lang="en-US" altLang="zh-TW" dirty="0"/>
              <a:t>, </a:t>
            </a:r>
            <a:r>
              <a:rPr lang="zh-TW" altLang="en-US" dirty="0"/>
              <a:t>作業系統會呼叫解析程式 </a:t>
            </a:r>
            <a:r>
              <a:rPr lang="en-US" altLang="zh-TW" dirty="0"/>
              <a:t>(Resolver, </a:t>
            </a:r>
            <a:r>
              <a:rPr lang="zh-TW" altLang="en-US" dirty="0"/>
              <a:t>亦即用戶端負責 </a:t>
            </a:r>
            <a:r>
              <a:rPr lang="en-US" altLang="zh-TW" dirty="0"/>
              <a:t>DNS </a:t>
            </a:r>
            <a:r>
              <a:rPr lang="zh-TW" altLang="en-US" dirty="0"/>
              <a:t>查詢的 </a:t>
            </a:r>
            <a:r>
              <a:rPr lang="en-US" altLang="zh-TW" dirty="0"/>
              <a:t>TCP/IP </a:t>
            </a:r>
            <a:r>
              <a:rPr lang="zh-TW" altLang="en-US" dirty="0"/>
              <a:t>軟體</a:t>
            </a:r>
            <a:r>
              <a:rPr lang="en-US" altLang="zh-TW" dirty="0"/>
              <a:t>), </a:t>
            </a:r>
            <a:r>
              <a:rPr lang="zh-TW" altLang="en-US" dirty="0"/>
              <a:t>開始解析此 </a:t>
            </a:r>
            <a:r>
              <a:rPr lang="en-US" altLang="zh-TW" dirty="0"/>
              <a:t>FQDN </a:t>
            </a:r>
            <a:r>
              <a:rPr lang="zh-TW" altLang="en-US" dirty="0"/>
              <a:t>所對應的 </a:t>
            </a:r>
            <a:r>
              <a:rPr lang="en-US" altLang="zh-TW" dirty="0"/>
              <a:t>IP </a:t>
            </a:r>
            <a:r>
              <a:rPr lang="zh-TW" altLang="en-US" dirty="0"/>
              <a:t>位址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3740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96895" y="5673028"/>
            <a:ext cx="2153069" cy="278510"/>
          </a:xfrm>
        </p:spPr>
        <p:txBody>
          <a:bodyPr/>
          <a:lstStyle/>
          <a:p>
            <a:fld id="{1B9952D4-D2F9-4CDA-B958-36913CE5F97F}" type="slidenum">
              <a:rPr lang="en-US" altLang="zh-TW"/>
              <a:pPr/>
              <a:t>17</a:t>
            </a:fld>
            <a:endParaRPr lang="en-US" altLang="zh-TW"/>
          </a:p>
        </p:txBody>
      </p:sp>
      <p:grpSp>
        <p:nvGrpSpPr>
          <p:cNvPr id="281606" name="Group 6"/>
          <p:cNvGrpSpPr>
            <a:grpSpLocks/>
          </p:cNvGrpSpPr>
          <p:nvPr/>
        </p:nvGrpSpPr>
        <p:grpSpPr bwMode="auto">
          <a:xfrm>
            <a:off x="4850212" y="939802"/>
            <a:ext cx="4858939" cy="4927599"/>
            <a:chOff x="793" y="618"/>
            <a:chExt cx="3300" cy="3702"/>
          </a:xfrm>
        </p:grpSpPr>
        <p:pic>
          <p:nvPicPr>
            <p:cNvPr id="281604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" y="618"/>
              <a:ext cx="3300" cy="3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160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" y="4020"/>
              <a:ext cx="1746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763" y="5376780"/>
            <a:ext cx="2570820" cy="39233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zh-TW" altLang="en-US" sz="1800" dirty="0">
                <a:solidFill>
                  <a:schemeClr val="bg1"/>
                </a:solidFill>
              </a:rPr>
              <a:t>完整的</a:t>
            </a:r>
            <a:r>
              <a:rPr lang="en-US" altLang="zh-TW" sz="1800" dirty="0">
                <a:solidFill>
                  <a:schemeClr val="bg1"/>
                </a:solidFill>
              </a:rPr>
              <a:t>DNS</a:t>
            </a:r>
            <a:r>
              <a:rPr lang="zh-TW" altLang="en-US" sz="1800" dirty="0">
                <a:solidFill>
                  <a:schemeClr val="bg1"/>
                </a:solidFill>
              </a:rPr>
              <a:t>查詢流程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832100" y="1226344"/>
            <a:ext cx="194945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300"/>
              <a:t>反覆查詢</a:t>
            </a:r>
            <a:endParaRPr lang="zh-TW" altLang="en-US" sz="3300" dirty="0"/>
          </a:p>
        </p:txBody>
      </p:sp>
      <p:sp>
        <p:nvSpPr>
          <p:cNvPr id="9" name="矩形 8"/>
          <p:cNvSpPr/>
          <p:nvPr/>
        </p:nvSpPr>
        <p:spPr>
          <a:xfrm>
            <a:off x="2977123" y="1957001"/>
            <a:ext cx="1627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Iterative Query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2181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48DB6-14C0-4202-A82F-7425C99A0567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DNS </a:t>
            </a:r>
            <a:r>
              <a:rPr lang="zh-TW" altLang="en-US" dirty="0"/>
              <a:t>封包格式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2050455"/>
            <a:ext cx="6571640" cy="18244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52651" y="4067127"/>
            <a:ext cx="70739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表頭 </a:t>
            </a:r>
            <a:r>
              <a:rPr lang="en-US" altLang="zh-TW" b="1" dirty="0"/>
              <a:t>(Header) </a:t>
            </a:r>
            <a:r>
              <a:rPr lang="zh-TW" altLang="en-US" b="1" dirty="0"/>
              <a:t>的長度固定為 </a:t>
            </a:r>
            <a:r>
              <a:rPr lang="en-US" altLang="zh-TW" b="1" dirty="0"/>
              <a:t>12 Bytes, </a:t>
            </a:r>
            <a:r>
              <a:rPr lang="zh-TW" altLang="en-US" b="1" dirty="0"/>
              <a:t>但其它部分的長度則不固定</a:t>
            </a:r>
            <a:endParaRPr lang="en-US" altLang="zh-TW" b="1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除了 </a:t>
            </a:r>
            <a:r>
              <a:rPr lang="en-US" altLang="zh-TW" b="1" dirty="0"/>
              <a:t>Question Section, </a:t>
            </a:r>
            <a:r>
              <a:rPr lang="zh-TW" altLang="en-US" b="1" dirty="0"/>
              <a:t>其它 </a:t>
            </a:r>
            <a:r>
              <a:rPr lang="en-US" altLang="zh-TW" b="1" dirty="0"/>
              <a:t>3 </a:t>
            </a:r>
            <a:r>
              <a:rPr lang="zh-TW" altLang="en-US" b="1" dirty="0"/>
              <a:t>個 </a:t>
            </a:r>
            <a:r>
              <a:rPr lang="en-US" altLang="zh-TW" b="1" dirty="0"/>
              <a:t>Section </a:t>
            </a:r>
            <a:r>
              <a:rPr lang="zh-TW" altLang="en-US" b="1" dirty="0"/>
              <a:t>未必在每個 </a:t>
            </a:r>
            <a:r>
              <a:rPr lang="en-US" altLang="zh-TW" b="1" dirty="0"/>
              <a:t>DNS </a:t>
            </a:r>
            <a:r>
              <a:rPr lang="zh-TW" altLang="en-US" b="1" dirty="0"/>
              <a:t>封包中都出現</a:t>
            </a:r>
            <a:r>
              <a:rPr lang="en-US" altLang="zh-TW" b="1" dirty="0"/>
              <a:t>, </a:t>
            </a:r>
            <a:r>
              <a:rPr lang="zh-TW" altLang="en-US" b="1" dirty="0"/>
              <a:t>而是視需要使用</a:t>
            </a:r>
            <a:endParaRPr lang="en-US" altLang="zh-TW" b="1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例如：用戶端要求查詢 </a:t>
            </a:r>
            <a:r>
              <a:rPr lang="en-US" altLang="zh-TW" b="1" dirty="0"/>
              <a:t>FQDN </a:t>
            </a:r>
            <a:r>
              <a:rPr lang="zh-TW" altLang="en-US" b="1" dirty="0"/>
              <a:t>時</a:t>
            </a:r>
            <a:r>
              <a:rPr lang="en-US" altLang="zh-TW" b="1" dirty="0"/>
              <a:t>, </a:t>
            </a:r>
            <a:r>
              <a:rPr lang="zh-TW" altLang="en-US" b="1" dirty="0"/>
              <a:t>就不需要其它 </a:t>
            </a:r>
            <a:r>
              <a:rPr lang="en-US" altLang="zh-TW" b="1" dirty="0"/>
              <a:t>3 </a:t>
            </a:r>
            <a:r>
              <a:rPr lang="zh-TW" altLang="en-US" b="1" dirty="0"/>
              <a:t>個 </a:t>
            </a:r>
            <a:r>
              <a:rPr lang="en-US" altLang="zh-TW" b="1" dirty="0"/>
              <a:t>Section, </a:t>
            </a:r>
            <a:r>
              <a:rPr lang="zh-TW" altLang="en-US" b="1" dirty="0"/>
              <a:t>但是 </a:t>
            </a:r>
            <a:r>
              <a:rPr lang="en-US" altLang="zh-TW" b="1" dirty="0"/>
              <a:t>DNS</a:t>
            </a:r>
            <a:r>
              <a:rPr lang="zh-TW" altLang="en-US" b="1" dirty="0"/>
              <a:t>伺服器回覆時</a:t>
            </a:r>
            <a:r>
              <a:rPr lang="en-US" altLang="zh-TW" b="1" dirty="0"/>
              <a:t>, </a:t>
            </a:r>
            <a:r>
              <a:rPr lang="zh-TW" altLang="en-US" b="1" dirty="0"/>
              <a:t>就會使用到 </a:t>
            </a:r>
            <a:r>
              <a:rPr lang="en-US" altLang="zh-TW" b="1" dirty="0"/>
              <a:t>Answer Section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33575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34861" y="717176"/>
            <a:ext cx="3794552" cy="773906"/>
          </a:xfrm>
        </p:spPr>
        <p:txBody>
          <a:bodyPr>
            <a:norm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封包表頭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772" y="1928416"/>
            <a:ext cx="6687284" cy="384373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69054" y="329050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查詢部分</a:t>
            </a:r>
          </a:p>
        </p:txBody>
      </p:sp>
      <p:sp>
        <p:nvSpPr>
          <p:cNvPr id="8" name="矩形 7"/>
          <p:cNvSpPr/>
          <p:nvPr/>
        </p:nvSpPr>
        <p:spPr>
          <a:xfrm>
            <a:off x="5680503" y="329050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回應部分</a:t>
            </a:r>
          </a:p>
        </p:txBody>
      </p:sp>
      <p:sp>
        <p:nvSpPr>
          <p:cNvPr id="9" name="矩形 8"/>
          <p:cNvSpPr/>
          <p:nvPr/>
        </p:nvSpPr>
        <p:spPr>
          <a:xfrm>
            <a:off x="2969054" y="4531325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授權部分</a:t>
            </a:r>
          </a:p>
        </p:txBody>
      </p:sp>
      <p:sp>
        <p:nvSpPr>
          <p:cNvPr id="10" name="矩形 9"/>
          <p:cNvSpPr/>
          <p:nvPr/>
        </p:nvSpPr>
        <p:spPr>
          <a:xfrm>
            <a:off x="5629413" y="4465250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額外紀錄部分</a:t>
            </a:r>
          </a:p>
        </p:txBody>
      </p:sp>
    </p:spTree>
    <p:extLst>
      <p:ext uri="{BB962C8B-B14F-4D97-AF65-F5344CB8AC3E}">
        <p14:creationId xmlns:p14="http://schemas.microsoft.com/office/powerpoint/2010/main" val="1978460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Wireshark </a:t>
            </a:r>
          </a:p>
          <a:p>
            <a:pPr algn="ctr"/>
            <a:r>
              <a:rPr lang="en-US" altLang="zh-TW" sz="6000" dirty="0" smtClean="0">
                <a:solidFill>
                  <a:srgbClr val="FFFF00"/>
                </a:solidFill>
              </a:rPr>
              <a:t>Display</a:t>
            </a:r>
            <a:r>
              <a:rPr lang="en-US" altLang="zh-TW" sz="6000" dirty="0" smtClean="0"/>
              <a:t> Filter</a:t>
            </a:r>
            <a:r>
              <a:rPr lang="zh-TW" altLang="en-US" sz="6000" dirty="0" smtClean="0"/>
              <a:t>使用技術</a:t>
            </a:r>
            <a:endParaRPr lang="en-US" altLang="zh-TW" sz="6000" dirty="0" smtClean="0"/>
          </a:p>
          <a:p>
            <a:pPr algn="ctr"/>
            <a:r>
              <a:rPr lang="zh-TW" altLang="en-US" sz="6000" dirty="0" smtClean="0"/>
              <a:t>與</a:t>
            </a:r>
            <a:r>
              <a:rPr lang="en-US" altLang="zh-TW" sz="6000" dirty="0" smtClean="0"/>
              <a:t>DEMO</a:t>
            </a:r>
            <a:r>
              <a:rPr lang="zh-TW" altLang="en-US" sz="6000" dirty="0" smtClean="0"/>
              <a:t>測試</a:t>
            </a:r>
            <a:r>
              <a:rPr lang="zh-TW" altLang="en-US" sz="6000" dirty="0"/>
              <a:t>情境</a:t>
            </a:r>
            <a:r>
              <a:rPr lang="zh-TW" altLang="en-US" sz="6000" dirty="0" smtClean="0"/>
              <a:t>分析</a:t>
            </a:r>
            <a:endParaRPr lang="en-US" altLang="zh-TW" sz="6000" dirty="0" smtClean="0"/>
          </a:p>
          <a:p>
            <a:pPr algn="ctr"/>
            <a:r>
              <a:rPr lang="en-US" altLang="zh-TW" sz="2800" dirty="0" smtClean="0"/>
              <a:t>Connection2Google.pcapng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98123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3267-64FD-4D31-A1AB-63EF409D2C54}" type="slidenum">
              <a:rPr lang="en-US" altLang="zh-TW"/>
              <a:pPr/>
              <a:t>20</a:t>
            </a:fld>
            <a:endParaRPr lang="en-US" altLang="zh-TW" dirty="0"/>
          </a:p>
        </p:txBody>
      </p:sp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80097" y="680984"/>
            <a:ext cx="7886700" cy="735806"/>
          </a:xfrm>
        </p:spPr>
        <p:txBody>
          <a:bodyPr/>
          <a:lstStyle/>
          <a:p>
            <a:r>
              <a:rPr lang="en-US" altLang="zh-TW" dirty="0" smtClean="0"/>
              <a:t>Answer </a:t>
            </a:r>
            <a:r>
              <a:rPr lang="en-US" altLang="zh-TW" dirty="0"/>
              <a:t>Section (</a:t>
            </a:r>
            <a:r>
              <a:rPr lang="zh-TW" altLang="en-US" dirty="0"/>
              <a:t>回應部分</a:t>
            </a:r>
            <a:r>
              <a:rPr lang="en-US" altLang="zh-TW" dirty="0"/>
              <a:t>)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6900" y="1553876"/>
            <a:ext cx="7886700" cy="79494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Answer Section </a:t>
            </a:r>
            <a:r>
              <a:rPr lang="zh-TW" altLang="en-US" dirty="0"/>
              <a:t>存放了要回應給用戶端的</a:t>
            </a:r>
            <a:r>
              <a:rPr lang="zh-TW" altLang="en-US" dirty="0" smtClean="0"/>
              <a:t>資料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/>
              <a:t>包括 </a:t>
            </a:r>
            <a:r>
              <a:rPr lang="en-US" altLang="zh-TW" dirty="0"/>
              <a:t>6 </a:t>
            </a:r>
            <a:r>
              <a:rPr lang="zh-TW" altLang="en-US" dirty="0"/>
              <a:t>個欄位：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44" y="2348815"/>
            <a:ext cx="4680374" cy="34565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372903" y="2387282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資源名稱</a:t>
            </a:r>
          </a:p>
        </p:txBody>
      </p:sp>
      <p:sp>
        <p:nvSpPr>
          <p:cNvPr id="4" name="矩形 3"/>
          <p:cNvSpPr/>
          <p:nvPr/>
        </p:nvSpPr>
        <p:spPr>
          <a:xfrm>
            <a:off x="6002453" y="2746700"/>
            <a:ext cx="22400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存放查詢的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</a:t>
            </a: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欄位長度視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長度而定</a:t>
            </a:r>
          </a:p>
        </p:txBody>
      </p:sp>
      <p:sp>
        <p:nvSpPr>
          <p:cNvPr id="5" name="矩形 4"/>
          <p:cNvSpPr/>
          <p:nvPr/>
        </p:nvSpPr>
        <p:spPr>
          <a:xfrm>
            <a:off x="5001080" y="3352331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資源紀錄類型</a:t>
            </a:r>
          </a:p>
        </p:txBody>
      </p:sp>
      <p:sp>
        <p:nvSpPr>
          <p:cNvPr id="10" name="矩形 9"/>
          <p:cNvSpPr/>
          <p:nvPr/>
        </p:nvSpPr>
        <p:spPr>
          <a:xfrm>
            <a:off x="1580097" y="2466426"/>
            <a:ext cx="148380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(Resource Record)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1635762" y="2989073"/>
          <a:ext cx="3250011" cy="285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"/>
                <a:gridCol w="2545161"/>
              </a:tblGrid>
              <a:tr h="27813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  <a:tr h="61722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SOA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900" dirty="0" smtClean="0"/>
                        <a:t>Start of Authority, </a:t>
                      </a:r>
                      <a:r>
                        <a:rPr lang="zh-TW" altLang="en-US" sz="900" dirty="0" smtClean="0"/>
                        <a:t>起始授權</a:t>
                      </a:r>
                      <a:endParaRPr lang="en-US" altLang="zh-TW" sz="900" dirty="0" smtClean="0"/>
                    </a:p>
                    <a:p>
                      <a:r>
                        <a:rPr lang="zh-TW" altLang="en-US" sz="900" dirty="0" smtClean="0"/>
                        <a:t>記錄此區域的授權資訊</a:t>
                      </a:r>
                      <a:r>
                        <a:rPr lang="en-US" altLang="zh-TW" sz="900" dirty="0" smtClean="0"/>
                        <a:t>, </a:t>
                      </a:r>
                      <a:r>
                        <a:rPr lang="zh-TW" altLang="en-US" sz="900" dirty="0" smtClean="0"/>
                        <a:t>包含主要名稱伺服器與管理此區域的負責人之電子郵件帳號、修改的版次、每筆紀錄在快取中存放的時間等等。</a:t>
                      </a:r>
                      <a:endParaRPr lang="zh-TW" altLang="en-US" sz="900" dirty="0"/>
                    </a:p>
                  </a:txBody>
                  <a:tcPr marL="68580" marR="68580" marT="34290" marB="34290"/>
                </a:tc>
              </a:tr>
              <a:tr h="5486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NS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Name Server, </a:t>
                      </a:r>
                      <a:r>
                        <a:rPr lang="zh-TW" altLang="en-US" sz="1400" dirty="0" smtClean="0"/>
                        <a:t>名稱伺服器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900" dirty="0" smtClean="0"/>
                        <a:t>記錄管轄此區域的名稱伺服器</a:t>
                      </a:r>
                      <a:r>
                        <a:rPr lang="en-US" altLang="zh-TW" sz="900" dirty="0" smtClean="0"/>
                        <a:t>, </a:t>
                      </a:r>
                      <a:r>
                        <a:rPr lang="zh-TW" altLang="en-US" sz="900" dirty="0" smtClean="0"/>
                        <a:t>它包含了主要名稱伺服器和次要名稱伺服器。</a:t>
                      </a:r>
                    </a:p>
                  </a:txBody>
                  <a:tcPr marL="68580" marR="68580" marT="34290" marB="34290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Address, </a:t>
                      </a:r>
                      <a:r>
                        <a:rPr lang="zh-TW" altLang="en-US" sz="1400" dirty="0" smtClean="0"/>
                        <a:t>位址</a:t>
                      </a:r>
                      <a:endParaRPr lang="en-US" altLang="zh-TW" sz="1400" dirty="0" smtClean="0"/>
                    </a:p>
                    <a:p>
                      <a:r>
                        <a:rPr lang="en-US" altLang="zh-TW" sz="900" b="1" dirty="0" smtClean="0"/>
                        <a:t>FQDN </a:t>
                      </a:r>
                      <a:r>
                        <a:rPr lang="zh-TW" altLang="en-US" sz="900" b="1" dirty="0" smtClean="0"/>
                        <a:t>所對應的 </a:t>
                      </a:r>
                      <a:r>
                        <a:rPr lang="en-US" altLang="zh-TW" sz="900" b="1" dirty="0" smtClean="0"/>
                        <a:t>IP </a:t>
                      </a:r>
                      <a:r>
                        <a:rPr lang="zh-TW" altLang="en-US" sz="900" b="1" dirty="0" smtClean="0"/>
                        <a:t>位址</a:t>
                      </a:r>
                      <a:endParaRPr lang="zh-TW" altLang="en-US" sz="900" b="1" dirty="0"/>
                    </a:p>
                  </a:txBody>
                  <a:tcPr marL="68580" marR="68580" marT="34290" marB="34290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CNAME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Canonical Name, </a:t>
                      </a:r>
                      <a:r>
                        <a:rPr lang="zh-TW" altLang="en-US" sz="1400" dirty="0" smtClean="0"/>
                        <a:t>別名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記錄某台主機的別名。</a:t>
                      </a:r>
                      <a:endParaRPr lang="zh-TW" alt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MX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 Mail Exchanger, </a:t>
                      </a:r>
                      <a:r>
                        <a:rPr lang="zh-TW" altLang="en-US" sz="1400" dirty="0" smtClean="0"/>
                        <a:t>郵件交換器</a:t>
                      </a:r>
                      <a:endParaRPr lang="en-US" altLang="zh-TW" sz="1400" dirty="0" smtClean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PTR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 (Pointer, </a:t>
                      </a:r>
                      <a:r>
                        <a:rPr lang="zh-TW" altLang="en-US" sz="1400" dirty="0" smtClean="0"/>
                        <a:t>反向查詢指標</a:t>
                      </a:r>
                      <a:r>
                        <a:rPr lang="en-US" altLang="zh-TW" sz="1400" dirty="0" smtClean="0"/>
                        <a:t>)</a:t>
                      </a: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7585430" y="3358792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資源類型</a:t>
            </a:r>
          </a:p>
        </p:txBody>
      </p:sp>
      <p:sp>
        <p:nvSpPr>
          <p:cNvPr id="8" name="矩形 7"/>
          <p:cNvSpPr/>
          <p:nvPr/>
        </p:nvSpPr>
        <p:spPr>
          <a:xfrm>
            <a:off x="9271864" y="3348025"/>
            <a:ext cx="13389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所屬的網路類型</a:t>
            </a:r>
            <a:endParaRPr lang="en-US" altLang="zh-TW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</a:t>
            </a:r>
            <a:endParaRPr lang="en-US" altLang="zh-TW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欄位值固定為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96250" y="3974063"/>
            <a:ext cx="25146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資料保留在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伺服器快取中的時間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以秒為計量單位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若為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表示不存放在快取</a:t>
            </a:r>
          </a:p>
        </p:txBody>
      </p:sp>
      <p:sp>
        <p:nvSpPr>
          <p:cNvPr id="12" name="矩形 11"/>
          <p:cNvSpPr/>
          <p:nvPr/>
        </p:nvSpPr>
        <p:spPr>
          <a:xfrm>
            <a:off x="5586953" y="3902322"/>
            <a:ext cx="106420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存活時間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To Live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8869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類型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resource record type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1574" y="2005098"/>
            <a:ext cx="998122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主機記錄（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記錄）</a:t>
            </a:r>
            <a:r>
              <a:rPr lang="zh-TW" altLang="en-US" sz="2400" dirty="0" smtClean="0"/>
              <a:t>：</a:t>
            </a:r>
            <a:r>
              <a:rPr lang="en-US" altLang="zh-TW" sz="2400" dirty="0" smtClean="0"/>
              <a:t>RFC 1035</a:t>
            </a:r>
            <a:r>
              <a:rPr lang="zh-TW" altLang="en-US" sz="2400" dirty="0" smtClean="0"/>
              <a:t>定義，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記錄是用於名稱解析的重要記錄，它將特定的主機名對映到對應主機的</a:t>
            </a:r>
            <a:r>
              <a:rPr lang="en-US" altLang="zh-TW" sz="2400" dirty="0" smtClean="0"/>
              <a:t>IP</a:t>
            </a:r>
            <a:r>
              <a:rPr lang="zh-TW" altLang="en-US" sz="2400" dirty="0" smtClean="0"/>
              <a:t>位址上。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別名記錄（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CNAME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記錄）</a:t>
            </a:r>
            <a:r>
              <a:rPr lang="en-US" altLang="zh-TW" sz="2400" dirty="0" smtClean="0"/>
              <a:t>: RFC 1035</a:t>
            </a:r>
            <a:r>
              <a:rPr lang="zh-TW" altLang="en-US" sz="2400" dirty="0" smtClean="0"/>
              <a:t>定義，</a:t>
            </a:r>
            <a:r>
              <a:rPr lang="en-US" altLang="zh-TW" sz="2400" dirty="0" smtClean="0"/>
              <a:t>CNAME</a:t>
            </a:r>
            <a:r>
              <a:rPr lang="zh-TW" altLang="en-US" sz="2400" dirty="0" smtClean="0"/>
              <a:t>記錄用於將某個別名指向到某個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記錄上，這樣就不需要再為某個新名字另外建立一條新的</a:t>
            </a:r>
            <a:r>
              <a:rPr lang="en-US" altLang="zh-TW" sz="2400" dirty="0" smtClean="0"/>
              <a:t>A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記錄。</a:t>
            </a:r>
            <a:endParaRPr lang="en-US" altLang="zh-TW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MX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sz="2400" dirty="0"/>
              <a:t>the </a:t>
            </a:r>
            <a:r>
              <a:rPr lang="en-US" altLang="zh-TW" sz="2400" i="1" dirty="0"/>
              <a:t>MX</a:t>
            </a:r>
            <a:r>
              <a:rPr lang="en-US" altLang="zh-TW" sz="2400" dirty="0"/>
              <a:t> record specifies the mail server used to handle mail for a domain specified in an e-mail address</a:t>
            </a:r>
            <a:endParaRPr lang="zh-TW" altLang="en-US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IPv6</a:t>
            </a:r>
            <a:r>
              <a:rPr lang="zh-TW" altLang="en-US" sz="2400" dirty="0" smtClean="0"/>
              <a:t>主機記錄（</a:t>
            </a:r>
            <a:r>
              <a:rPr lang="en-US" altLang="zh-TW" sz="2400" dirty="0" smtClean="0"/>
              <a:t>AAAA</a:t>
            </a:r>
            <a:r>
              <a:rPr lang="zh-TW" altLang="en-US" sz="2400" dirty="0" smtClean="0"/>
              <a:t>記錄）</a:t>
            </a:r>
            <a:r>
              <a:rPr lang="en-US" altLang="zh-TW" sz="2400" dirty="0" smtClean="0"/>
              <a:t>: RFC 3596</a:t>
            </a:r>
            <a:r>
              <a:rPr lang="zh-TW" altLang="en-US" sz="2400" dirty="0" smtClean="0"/>
              <a:t>定義，與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記錄對應，用於將特定的主機名對映到一個主機的</a:t>
            </a:r>
            <a:r>
              <a:rPr lang="en-US" altLang="zh-TW" sz="2400" dirty="0" smtClean="0"/>
              <a:t>IPv6</a:t>
            </a:r>
            <a:r>
              <a:rPr lang="zh-TW" altLang="en-US" sz="2400" dirty="0" smtClean="0"/>
              <a:t>位址。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dirty="0" smtClean="0"/>
              <a:t>服務位置記錄（</a:t>
            </a:r>
            <a:r>
              <a:rPr lang="en-US" altLang="zh-TW" sz="2400" dirty="0" smtClean="0"/>
              <a:t>SRV</a:t>
            </a:r>
            <a:r>
              <a:rPr lang="zh-TW" altLang="en-US" sz="2400" dirty="0" smtClean="0"/>
              <a:t>記錄）</a:t>
            </a:r>
            <a:r>
              <a:rPr lang="en-US" altLang="zh-TW" sz="2400" dirty="0" smtClean="0"/>
              <a:t>: RFC 2782</a:t>
            </a:r>
            <a:r>
              <a:rPr lang="zh-TW" altLang="en-US" sz="2400" dirty="0" smtClean="0"/>
              <a:t>定義，用於定義提供特定服務的伺服器的位置，如主機（</a:t>
            </a:r>
            <a:r>
              <a:rPr lang="en-US" altLang="zh-TW" sz="2400" dirty="0" smtClean="0"/>
              <a:t>hostname</a:t>
            </a:r>
            <a:r>
              <a:rPr lang="zh-TW" altLang="en-US" sz="2400" dirty="0" smtClean="0"/>
              <a:t>），埠（</a:t>
            </a:r>
            <a:r>
              <a:rPr lang="en-US" altLang="zh-TW" sz="2400" dirty="0" smtClean="0"/>
              <a:t>port number</a:t>
            </a:r>
            <a:r>
              <a:rPr lang="zh-TW" altLang="en-US" sz="2400" dirty="0" smtClean="0"/>
              <a:t>）等。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NAPTR</a:t>
            </a:r>
            <a:r>
              <a:rPr lang="zh-TW" altLang="en-US" sz="2400" dirty="0" smtClean="0"/>
              <a:t>記錄：</a:t>
            </a:r>
            <a:r>
              <a:rPr lang="en-US" altLang="zh-TW" sz="2400" dirty="0" smtClean="0"/>
              <a:t>RFC 3403</a:t>
            </a:r>
            <a:r>
              <a:rPr lang="zh-TW" altLang="en-US" sz="2400" dirty="0" smtClean="0"/>
              <a:t>定義，它提供了正規表示式方式去對映一個域名。</a:t>
            </a:r>
            <a:r>
              <a:rPr lang="en-US" altLang="zh-TW" sz="2400" dirty="0" smtClean="0"/>
              <a:t>NAPTR</a:t>
            </a:r>
            <a:r>
              <a:rPr lang="zh-TW" altLang="en-US" sz="2400" dirty="0" smtClean="0"/>
              <a:t>記錄非常著名的一個應用是用於</a:t>
            </a:r>
            <a:r>
              <a:rPr lang="en-US" altLang="zh-TW" sz="2400" dirty="0" smtClean="0"/>
              <a:t>ENUM</a:t>
            </a:r>
            <a:r>
              <a:rPr lang="zh-TW" altLang="en-US" sz="2400" dirty="0" smtClean="0"/>
              <a:t>查詢。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2129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7228" y="17724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612" y="950120"/>
            <a:ext cx="5688092" cy="496808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430" y="2203450"/>
            <a:ext cx="3750860" cy="21576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686309" y="1060451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36530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10428" y="2089954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111"/>
          <a:stretch/>
        </p:blipFill>
        <p:spPr>
          <a:xfrm>
            <a:off x="1910428" y="2455068"/>
            <a:ext cx="6996748" cy="2682082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5708652" y="4176027"/>
            <a:ext cx="1509115" cy="2139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803900" y="4037526"/>
            <a:ext cx="9017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  <p:sp>
        <p:nvSpPr>
          <p:cNvPr id="6" name="矩形 5"/>
          <p:cNvSpPr/>
          <p:nvPr/>
        </p:nvSpPr>
        <p:spPr>
          <a:xfrm>
            <a:off x="7217765" y="4037526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標準查詢封包</a:t>
            </a:r>
          </a:p>
        </p:txBody>
      </p:sp>
      <p:sp>
        <p:nvSpPr>
          <p:cNvPr id="14" name="矩形 13"/>
          <p:cNvSpPr/>
          <p:nvPr/>
        </p:nvSpPr>
        <p:spPr>
          <a:xfrm>
            <a:off x="6290103" y="438994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完整封包</a:t>
            </a:r>
          </a:p>
        </p:txBody>
      </p:sp>
      <p:sp>
        <p:nvSpPr>
          <p:cNvPr id="15" name="矩形 14"/>
          <p:cNvSpPr/>
          <p:nvPr/>
        </p:nvSpPr>
        <p:spPr>
          <a:xfrm>
            <a:off x="7298676" y="4528440"/>
            <a:ext cx="224170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使用遞迴（</a:t>
            </a:r>
            <a:r>
              <a:rPr lang="en-US" altLang="zh-TW" sz="1350" dirty="0"/>
              <a:t>Recursive</a:t>
            </a:r>
            <a:r>
              <a:rPr lang="zh-TW" altLang="en-US" sz="1350" dirty="0"/>
              <a:t>）查詢</a:t>
            </a:r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6544118" y="4666940"/>
            <a:ext cx="815532" cy="211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792133" y="1180275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209399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02477" y="179150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190" y="2220908"/>
            <a:ext cx="4995674" cy="22621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15155" y="2839651"/>
            <a:ext cx="15475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所要查詢的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endParaRPr lang="zh-TW" altLang="en-US" sz="135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64188" y="3735392"/>
            <a:ext cx="12650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對應的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</a:t>
            </a:r>
          </a:p>
        </p:txBody>
      </p:sp>
      <p:sp>
        <p:nvSpPr>
          <p:cNvPr id="11" name="矩形 10"/>
          <p:cNvSpPr/>
          <p:nvPr/>
        </p:nvSpPr>
        <p:spPr>
          <a:xfrm>
            <a:off x="5263499" y="4016962"/>
            <a:ext cx="205370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此查詢是在 </a:t>
            </a:r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進行</a:t>
            </a:r>
          </a:p>
        </p:txBody>
      </p:sp>
      <p:sp>
        <p:nvSpPr>
          <p:cNvPr id="12" name="矩形 11"/>
          <p:cNvSpPr/>
          <p:nvPr/>
        </p:nvSpPr>
        <p:spPr>
          <a:xfrm>
            <a:off x="1781558" y="1070759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346535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7386" y="937419"/>
            <a:ext cx="5038928" cy="49553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02477" y="17724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149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sp>
        <p:nvSpPr>
          <p:cNvPr id="6" name="矩形 5"/>
          <p:cNvSpPr/>
          <p:nvPr/>
        </p:nvSpPr>
        <p:spPr>
          <a:xfrm>
            <a:off x="1781558" y="1070759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回答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</a:t>
            </a:r>
          </a:p>
        </p:txBody>
      </p:sp>
    </p:spTree>
    <p:extLst>
      <p:ext uri="{BB962C8B-B14F-4D97-AF65-F5344CB8AC3E}">
        <p14:creationId xmlns:p14="http://schemas.microsoft.com/office/powerpoint/2010/main" val="127531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4062335"/>
            <a:ext cx="9144000" cy="15140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/>
              <a:t>DNS</a:t>
            </a:r>
            <a:r>
              <a:rPr lang="zh-TW" altLang="en-US" sz="5400" dirty="0"/>
              <a:t>伺服器</a:t>
            </a:r>
            <a:endParaRPr lang="zh-TW" altLang="en-US" sz="5400" dirty="0"/>
          </a:p>
        </p:txBody>
      </p:sp>
      <p:sp>
        <p:nvSpPr>
          <p:cNvPr id="3" name="矩形 2"/>
          <p:cNvSpPr/>
          <p:nvPr/>
        </p:nvSpPr>
        <p:spPr>
          <a:xfrm>
            <a:off x="5311171" y="3244334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BIND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45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4062335"/>
            <a:ext cx="9144000" cy="15140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針對</a:t>
            </a:r>
            <a:r>
              <a:rPr lang="en-US" altLang="zh-TW" sz="5400" dirty="0"/>
              <a:t>DNS</a:t>
            </a:r>
            <a:r>
              <a:rPr lang="zh-TW" altLang="en-US" sz="5400" dirty="0"/>
              <a:t>的攻擊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23811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290176"/>
            <a:ext cx="7886700" cy="849077"/>
          </a:xfrm>
        </p:spPr>
        <p:txBody>
          <a:bodyPr/>
          <a:lstStyle/>
          <a:p>
            <a:r>
              <a:rPr lang="zh-TW" altLang="en-US" dirty="0"/>
              <a:t>針對</a:t>
            </a:r>
            <a:r>
              <a:rPr lang="en-US" altLang="zh-TW" dirty="0"/>
              <a:t>DNS</a:t>
            </a:r>
            <a:r>
              <a:rPr lang="zh-TW" altLang="en-US" dirty="0"/>
              <a:t>的</a:t>
            </a:r>
            <a:r>
              <a:rPr lang="zh-TW" altLang="en-US" dirty="0" smtClean="0"/>
              <a:t>攻擊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81200" y="6381186"/>
            <a:ext cx="6565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https://securitytrails.com/blog/most-popular-types-dns-attacks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29500" y="1498062"/>
            <a:ext cx="64690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DNS </a:t>
            </a:r>
            <a:r>
              <a:rPr lang="zh-TW" altLang="en-US" sz="2400" dirty="0"/>
              <a:t>放大</a:t>
            </a:r>
            <a:r>
              <a:rPr lang="zh-TW" altLang="en-US" sz="2400" dirty="0"/>
              <a:t>攻擊</a:t>
            </a:r>
            <a:r>
              <a:rPr lang="en-US" altLang="zh-TW" sz="2400" dirty="0"/>
              <a:t>DNS </a:t>
            </a:r>
            <a:r>
              <a:rPr lang="en-US" altLang="zh-TW" sz="2400" dirty="0"/>
              <a:t>flood </a:t>
            </a:r>
            <a:r>
              <a:rPr lang="en-US" altLang="zh-TW" sz="2400" dirty="0"/>
              <a:t>attack</a:t>
            </a:r>
          </a:p>
          <a:p>
            <a:r>
              <a:rPr lang="en-US" altLang="zh-TW" sz="2400" dirty="0"/>
              <a:t>Distributed Reflection Denial of Service (</a:t>
            </a:r>
            <a:r>
              <a:rPr lang="en-US" altLang="zh-TW" sz="2400" dirty="0" err="1"/>
              <a:t>DRDoS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r>
              <a:rPr lang="en-US" altLang="zh-TW" sz="2400" dirty="0"/>
              <a:t>DNS cache </a:t>
            </a:r>
            <a:r>
              <a:rPr lang="en-US" altLang="zh-TW" sz="2400" dirty="0"/>
              <a:t>poisoning(DNS spoofing)</a:t>
            </a:r>
          </a:p>
          <a:p>
            <a:r>
              <a:rPr lang="en-US" altLang="zh-TW" sz="2400" dirty="0"/>
              <a:t>DNS tunneling</a:t>
            </a:r>
          </a:p>
          <a:p>
            <a:endParaRPr lang="en-US" altLang="zh-TW" sz="2400" dirty="0"/>
          </a:p>
          <a:p>
            <a:r>
              <a:rPr lang="en-US" altLang="zh-TW" sz="2400" dirty="0"/>
              <a:t>Domain </a:t>
            </a:r>
            <a:r>
              <a:rPr lang="en-US" altLang="zh-TW" sz="2400" dirty="0"/>
              <a:t>hijacking</a:t>
            </a:r>
          </a:p>
          <a:p>
            <a:r>
              <a:rPr lang="en-US" altLang="zh-TW" sz="2400" dirty="0"/>
              <a:t>DNS hijack attack</a:t>
            </a:r>
          </a:p>
          <a:p>
            <a:endParaRPr lang="en-US" altLang="zh-TW" sz="2400" dirty="0"/>
          </a:p>
          <a:p>
            <a:r>
              <a:rPr lang="en-US" altLang="zh-TW" sz="2400" dirty="0"/>
              <a:t>Random </a:t>
            </a:r>
            <a:r>
              <a:rPr lang="en-US" altLang="zh-TW" sz="2400" dirty="0"/>
              <a:t>subdomain </a:t>
            </a:r>
            <a:r>
              <a:rPr lang="en-US" altLang="zh-TW" sz="2400" dirty="0"/>
              <a:t>attack</a:t>
            </a:r>
          </a:p>
          <a:p>
            <a:r>
              <a:rPr lang="en-US" altLang="zh-TW" sz="2400" dirty="0"/>
              <a:t>NXDOMAIN </a:t>
            </a:r>
            <a:r>
              <a:rPr lang="en-US" altLang="zh-TW" sz="2400" dirty="0"/>
              <a:t>attack</a:t>
            </a:r>
            <a:endParaRPr lang="zh-TW" altLang="en-US" sz="2400" dirty="0"/>
          </a:p>
          <a:p>
            <a:r>
              <a:rPr lang="en-US" altLang="zh-TW" sz="2400" dirty="0"/>
              <a:t>Phantom </a:t>
            </a:r>
            <a:r>
              <a:rPr lang="en-US" altLang="zh-TW" sz="2400" dirty="0"/>
              <a:t>domain attack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290717" y="1154242"/>
            <a:ext cx="24210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http://www.cc.ntu.edu.tw/chinese/epaper/0028/20140320_2808.html</a:t>
            </a:r>
          </a:p>
        </p:txBody>
      </p:sp>
    </p:spTree>
    <p:extLst>
      <p:ext uri="{BB962C8B-B14F-4D97-AF65-F5344CB8AC3E}">
        <p14:creationId xmlns:p14="http://schemas.microsoft.com/office/powerpoint/2010/main" val="300327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28931" y="154215"/>
            <a:ext cx="8844197" cy="867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DNS DDoS</a:t>
            </a:r>
            <a:r>
              <a:rPr lang="zh-TW" altLang="en-US" dirty="0"/>
              <a:t>：攻擊者大量的佔用攻擊目標的網路頻寬，大量耗用網路基礎設施連線狀態，企圖耗盡這些伺服器的網域名稱解析器，以及快取資料庫資源，甚至對</a:t>
            </a:r>
            <a:r>
              <a:rPr lang="en-US" altLang="zh-TW" dirty="0"/>
              <a:t>DNS</a:t>
            </a:r>
            <a:r>
              <a:rPr lang="zh-TW" altLang="en-US" dirty="0"/>
              <a:t>伺服器送出並不存在</a:t>
            </a:r>
            <a:r>
              <a:rPr lang="en-US" altLang="zh-TW" dirty="0"/>
              <a:t>DNS</a:t>
            </a:r>
            <a:r>
              <a:rPr lang="zh-TW" altLang="en-US" dirty="0"/>
              <a:t>快取資料的網域名稱解析請求，這些惡意行為都是屬於</a:t>
            </a:r>
            <a:r>
              <a:rPr lang="en-US" altLang="zh-TW" dirty="0"/>
              <a:t>DNS DDoS</a:t>
            </a:r>
            <a:r>
              <a:rPr lang="zh-TW" altLang="en-US" dirty="0"/>
              <a:t>攻擊。</a:t>
            </a:r>
            <a:r>
              <a:rPr lang="en-US" altLang="zh-TW" dirty="0"/>
              <a:t>[4]</a:t>
            </a:r>
          </a:p>
          <a:p>
            <a:r>
              <a:rPr lang="en-US" altLang="zh-TW" dirty="0"/>
              <a:t>DNS Cache Poisoning</a:t>
            </a:r>
            <a:r>
              <a:rPr lang="zh-TW" altLang="en-US" dirty="0"/>
              <a:t>：由於 </a:t>
            </a:r>
            <a:r>
              <a:rPr lang="en-US" altLang="zh-TW" dirty="0"/>
              <a:t>DNS </a:t>
            </a:r>
            <a:r>
              <a:rPr lang="zh-TW" altLang="en-US" dirty="0"/>
              <a:t>協定設計的缺陷，攻擊者可以利用其協定的弱點進行</a:t>
            </a:r>
            <a:r>
              <a:rPr lang="en-US" altLang="zh-TW" dirty="0"/>
              <a:t>DNS Cache Poisoning </a:t>
            </a:r>
            <a:r>
              <a:rPr lang="zh-TW" altLang="en-US" dirty="0"/>
              <a:t>攻擊，將偽造的惡意紀錄加入有弱點的 </a:t>
            </a:r>
            <a:r>
              <a:rPr lang="en-US" altLang="zh-TW" dirty="0"/>
              <a:t>DNS</a:t>
            </a:r>
            <a:r>
              <a:rPr lang="zh-TW" altLang="en-US" dirty="0"/>
              <a:t>，這將造成使用者雖然使用正常網域名稱存取網路服務，卻因受害 </a:t>
            </a:r>
            <a:r>
              <a:rPr lang="en-US" altLang="zh-TW" dirty="0"/>
              <a:t>DNS </a:t>
            </a:r>
            <a:r>
              <a:rPr lang="zh-TW" altLang="en-US" dirty="0"/>
              <a:t>將正常網域名稱對應至惡意</a:t>
            </a:r>
            <a:r>
              <a:rPr lang="en-US" altLang="zh-TW" dirty="0"/>
              <a:t>IP</a:t>
            </a:r>
            <a:r>
              <a:rPr lang="zh-TW" altLang="en-US" dirty="0"/>
              <a:t>位址，而造成使用者被引導至惡意網站</a:t>
            </a:r>
            <a:r>
              <a:rPr lang="en-US" altLang="zh-TW" dirty="0"/>
              <a:t>[5]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DNS Amplification</a:t>
            </a:r>
            <a:r>
              <a:rPr lang="zh-TW" altLang="en-US" dirty="0"/>
              <a:t>：攻擊者將</a:t>
            </a:r>
            <a:r>
              <a:rPr lang="en-US" altLang="zh-TW" dirty="0"/>
              <a:t>DNS</a:t>
            </a:r>
            <a:r>
              <a:rPr lang="zh-TW" altLang="en-US" dirty="0"/>
              <a:t>查詢封包中的來源</a:t>
            </a:r>
            <a:r>
              <a:rPr lang="en-US" altLang="zh-TW" dirty="0"/>
              <a:t>IP</a:t>
            </a:r>
            <a:r>
              <a:rPr lang="zh-TW" altLang="en-US" dirty="0"/>
              <a:t>位址偽造成受害主機的</a:t>
            </a:r>
            <a:r>
              <a:rPr lang="en-US" altLang="zh-TW" dirty="0"/>
              <a:t>IP</a:t>
            </a:r>
            <a:r>
              <a:rPr lang="zh-TW" altLang="en-US" dirty="0"/>
              <a:t>位址，向設定不良的</a:t>
            </a:r>
            <a:r>
              <a:rPr lang="en-US" altLang="zh-TW" dirty="0"/>
              <a:t>Open DNS Server</a:t>
            </a:r>
            <a:r>
              <a:rPr lang="zh-TW" altLang="en-US" dirty="0"/>
              <a:t>送出大量查詢封包，設定不良的</a:t>
            </a:r>
            <a:r>
              <a:rPr lang="en-US" altLang="zh-TW" dirty="0"/>
              <a:t>Open DNS Server</a:t>
            </a:r>
            <a:r>
              <a:rPr lang="zh-TW" altLang="en-US" dirty="0"/>
              <a:t>則會將大量查詢結果回應到受害主機，以</a:t>
            </a:r>
            <a:r>
              <a:rPr lang="en-US" altLang="zh-TW" dirty="0"/>
              <a:t>DDoS</a:t>
            </a:r>
            <a:r>
              <a:rPr lang="zh-TW" altLang="en-US" dirty="0"/>
              <a:t>的方式癱瘓受害的網路與主機資源。</a:t>
            </a:r>
            <a:r>
              <a:rPr lang="en-US" altLang="zh-TW" dirty="0"/>
              <a:t>[6]</a:t>
            </a:r>
          </a:p>
          <a:p>
            <a:r>
              <a:rPr lang="en-US" altLang="zh-TW" dirty="0"/>
              <a:t>DNS Man-in-Middle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中間人攻擊方式，以常見的</a:t>
            </a:r>
            <a:r>
              <a:rPr lang="en-US" altLang="zh-TW" dirty="0"/>
              <a:t>DNS</a:t>
            </a:r>
            <a:r>
              <a:rPr lang="zh-TW" altLang="en-US" dirty="0"/>
              <a:t>欺騙為例，受害者將其</a:t>
            </a:r>
            <a:r>
              <a:rPr lang="en-US" altLang="zh-TW" dirty="0"/>
              <a:t>DNS</a:t>
            </a:r>
            <a:r>
              <a:rPr lang="zh-TW" altLang="en-US" dirty="0"/>
              <a:t>請求發送給攻擊者，然後攻擊者以偽造的</a:t>
            </a:r>
            <a:r>
              <a:rPr lang="en-US" altLang="zh-TW" dirty="0"/>
              <a:t>DNS</a:t>
            </a:r>
            <a:r>
              <a:rPr lang="zh-TW" altLang="en-US" dirty="0"/>
              <a:t>查詢資訊回應受害者，將正確的</a:t>
            </a:r>
            <a:r>
              <a:rPr lang="en-US" altLang="zh-TW" dirty="0"/>
              <a:t>IP</a:t>
            </a:r>
            <a:r>
              <a:rPr lang="zh-TW" altLang="en-US" dirty="0"/>
              <a:t>位址替換為其他</a:t>
            </a:r>
            <a:r>
              <a:rPr lang="en-US" altLang="zh-TW" dirty="0"/>
              <a:t>IP</a:t>
            </a:r>
            <a:r>
              <a:rPr lang="zh-TW" altLang="en-US" dirty="0"/>
              <a:t>位址，之後受害者就登入了攻擊者指定</a:t>
            </a:r>
            <a:r>
              <a:rPr lang="en-US" altLang="zh-TW" dirty="0"/>
              <a:t>IP</a:t>
            </a:r>
            <a:r>
              <a:rPr lang="zh-TW" altLang="en-US" dirty="0"/>
              <a:t>位址的一個偽冒網站，例如某銀行網站，從而欺騙受害者輸入他們的銀行資訊，例如銀行帳號及密碼，然後駭客遂行不法的行為進行獲利。</a:t>
            </a:r>
            <a:r>
              <a:rPr lang="en-US" altLang="zh-TW" dirty="0"/>
              <a:t>[7]</a:t>
            </a:r>
          </a:p>
          <a:p>
            <a:r>
              <a:rPr lang="en-US" altLang="zh-TW" dirty="0"/>
              <a:t>DNS Hijacking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劫持就是經由劫持</a:t>
            </a:r>
            <a:r>
              <a:rPr lang="en-US" altLang="zh-TW" dirty="0"/>
              <a:t>DNS</a:t>
            </a:r>
            <a:r>
              <a:rPr lang="zh-TW" altLang="en-US" dirty="0"/>
              <a:t>伺服器，取得某網域名稱的解析記錄控制權，進而修改此網域名稱的解析結果，導致對該網域名稱的連結由原來的</a:t>
            </a:r>
            <a:r>
              <a:rPr lang="en-US" altLang="zh-TW" dirty="0"/>
              <a:t>IP</a:t>
            </a:r>
            <a:r>
              <a:rPr lang="zh-TW" altLang="en-US" dirty="0"/>
              <a:t>位址轉向到修改後的指定</a:t>
            </a:r>
            <a:r>
              <a:rPr lang="en-US" altLang="zh-TW" dirty="0"/>
              <a:t>IP</a:t>
            </a:r>
            <a:r>
              <a:rPr lang="zh-TW" altLang="en-US" dirty="0"/>
              <a:t>位址，其結果就是對特定的網址不能連結或連結到假冒的網址，從而達成竊取受害者的資料或破壞原有正常服務的目的。</a:t>
            </a:r>
            <a:r>
              <a:rPr lang="en-US" altLang="zh-TW" dirty="0"/>
              <a:t>DNS</a:t>
            </a:r>
            <a:r>
              <a:rPr lang="zh-TW" altLang="en-US" dirty="0"/>
              <a:t>劫持是通過篡改</a:t>
            </a:r>
            <a:r>
              <a:rPr lang="en-US" altLang="zh-TW" dirty="0"/>
              <a:t>DNS</a:t>
            </a:r>
            <a:r>
              <a:rPr lang="zh-TW" altLang="en-US" dirty="0"/>
              <a:t>伺服器上的資料，回應給受害者一個錯誤的查詢結果來實現攻擊目的。</a:t>
            </a:r>
            <a:r>
              <a:rPr lang="en-US" altLang="zh-TW" dirty="0"/>
              <a:t>[8]</a:t>
            </a:r>
          </a:p>
          <a:p>
            <a:r>
              <a:rPr lang="en-US" altLang="zh-TW" dirty="0"/>
              <a:t>DNS Pharming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網址嫁接攻擊是透過入侵 </a:t>
            </a:r>
            <a:r>
              <a:rPr lang="en-US" altLang="zh-TW" dirty="0"/>
              <a:t>DNS </a:t>
            </a:r>
            <a:r>
              <a:rPr lang="zh-TW" altLang="en-US" dirty="0"/>
              <a:t>主機直接修改 </a:t>
            </a:r>
            <a:r>
              <a:rPr lang="en-US" altLang="zh-TW" dirty="0"/>
              <a:t>DNS </a:t>
            </a:r>
            <a:r>
              <a:rPr lang="zh-TW" altLang="en-US" dirty="0"/>
              <a:t>指向，讓受害者的連線轉接至另一個惡意網站，所以一般使用者根本無法發現錯誤，</a:t>
            </a:r>
            <a:r>
              <a:rPr lang="en-US" altLang="zh-TW" dirty="0"/>
              <a:t>DNS Pharming</a:t>
            </a:r>
            <a:r>
              <a:rPr lang="zh-TW" altLang="en-US" dirty="0"/>
              <a:t>會顯示正常的網域名稱，除非網頁內容有瑕疵被發現，否則必須採用</a:t>
            </a:r>
            <a:r>
              <a:rPr lang="en-US" altLang="zh-TW" dirty="0"/>
              <a:t>https </a:t>
            </a:r>
            <a:r>
              <a:rPr lang="zh-TW" altLang="en-US" dirty="0"/>
              <a:t>加密認證或 </a:t>
            </a:r>
            <a:r>
              <a:rPr lang="en-US" altLang="zh-TW" dirty="0"/>
              <a:t>DNSSEC</a:t>
            </a:r>
            <a:r>
              <a:rPr lang="zh-TW" altLang="en-US" dirty="0"/>
              <a:t>才能避免此類問題的發生。</a:t>
            </a:r>
            <a:r>
              <a:rPr lang="en-US" altLang="zh-TW" dirty="0"/>
              <a:t>[9]</a:t>
            </a:r>
          </a:p>
          <a:p>
            <a:r>
              <a:rPr lang="en-US" altLang="zh-TW" dirty="0"/>
              <a:t>DNS Tunneling</a:t>
            </a:r>
            <a:r>
              <a:rPr lang="zh-TW" altLang="en-US" dirty="0"/>
              <a:t>：</a:t>
            </a:r>
            <a:r>
              <a:rPr lang="en-US" altLang="zh-TW" dirty="0"/>
              <a:t>DNS Tunneling</a:t>
            </a:r>
            <a:r>
              <a:rPr lang="zh-TW" altLang="en-US" dirty="0"/>
              <a:t>是隱蔽通道的一種，經由將其他通信協定封裝在</a:t>
            </a:r>
            <a:r>
              <a:rPr lang="en-US" altLang="zh-TW" dirty="0"/>
              <a:t>DNS</a:t>
            </a:r>
            <a:r>
              <a:rPr lang="zh-TW" altLang="en-US" dirty="0"/>
              <a:t>通信協定中傳輸，以突破企業安全機制的限制而完成非法通訊的過程。因為在網際網路的</a:t>
            </a:r>
            <a:r>
              <a:rPr lang="en-US" altLang="zh-TW" dirty="0"/>
              <a:t>DNS</a:t>
            </a:r>
            <a:r>
              <a:rPr lang="zh-TW" altLang="en-US" dirty="0"/>
              <a:t>是一個必不可少的基礎服務，所以大部分企業的防火牆和入侵檢測系統很少會過濾</a:t>
            </a:r>
            <a:r>
              <a:rPr lang="en-US" altLang="zh-TW" dirty="0"/>
              <a:t>DNS</a:t>
            </a:r>
            <a:r>
              <a:rPr lang="zh-TW" altLang="en-US" dirty="0"/>
              <a:t>流量，這就給</a:t>
            </a:r>
            <a:r>
              <a:rPr lang="en-US" altLang="zh-TW" dirty="0"/>
              <a:t>DNS</a:t>
            </a:r>
            <a:r>
              <a:rPr lang="zh-TW" altLang="en-US" dirty="0"/>
              <a:t>作為一種隱蔽通道提供了條件，從而可以利用它實現例如遠端控制，資料傳輸作業。現在越來越多的研究證明</a:t>
            </a:r>
            <a:r>
              <a:rPr lang="en-US" altLang="zh-TW" dirty="0"/>
              <a:t>DNS Tunneling</a:t>
            </a:r>
            <a:r>
              <a:rPr lang="zh-TW" altLang="en-US" dirty="0"/>
              <a:t>也經常在殭屍網路和</a:t>
            </a:r>
            <a:r>
              <a:rPr lang="en-US" altLang="zh-TW" dirty="0"/>
              <a:t>APT</a:t>
            </a:r>
            <a:r>
              <a:rPr lang="zh-TW" altLang="en-US" dirty="0"/>
              <a:t>攻擊中扮演著重要的角色。</a:t>
            </a:r>
            <a:r>
              <a:rPr lang="en-US" altLang="zh-TW" dirty="0"/>
              <a:t>[10]</a:t>
            </a:r>
          </a:p>
          <a:p>
            <a:r>
              <a:rPr lang="en-US" altLang="zh-TW" dirty="0"/>
              <a:t>DNS Based Exploits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漏洞攻擊是針對</a:t>
            </a:r>
            <a:r>
              <a:rPr lang="en-US" altLang="zh-TW" dirty="0"/>
              <a:t>DNS</a:t>
            </a:r>
            <a:r>
              <a:rPr lang="zh-TW" altLang="en-US" dirty="0"/>
              <a:t>軟體本身的漏洞進行攻擊。</a:t>
            </a:r>
          </a:p>
        </p:txBody>
      </p:sp>
    </p:spTree>
    <p:extLst>
      <p:ext uri="{BB962C8B-B14F-4D97-AF65-F5344CB8AC3E}">
        <p14:creationId xmlns:p14="http://schemas.microsoft.com/office/powerpoint/2010/main" val="131397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772" y="852224"/>
            <a:ext cx="8362950" cy="5210175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92" y="5545665"/>
            <a:ext cx="1323763" cy="7331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377" y="4766467"/>
            <a:ext cx="1405290" cy="1050395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1233259" y="5427134"/>
            <a:ext cx="753533" cy="48511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04" y="2035039"/>
            <a:ext cx="2619375" cy="1743075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 flipV="1">
            <a:off x="2674670" y="3730225"/>
            <a:ext cx="38408" cy="103624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71" y="1719657"/>
            <a:ext cx="1258824" cy="100806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2157" y="1348596"/>
            <a:ext cx="1503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168.95.1.1</a:t>
            </a:r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4861" y="566339"/>
            <a:ext cx="4674995" cy="237291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589" y="3963368"/>
            <a:ext cx="5304085" cy="289463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14230" y="429255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網路硬體設備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8590" y="246472"/>
            <a:ext cx="2776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Cennection2Google.pcapng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7095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69199" y="4645916"/>
            <a:ext cx="42819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DNS</a:t>
            </a:r>
            <a:r>
              <a:rPr lang="zh-TW" altLang="en-US" sz="3600" dirty="0"/>
              <a:t>安全防護</a:t>
            </a:r>
            <a:r>
              <a:rPr lang="zh-TW" altLang="en-US" sz="3600" dirty="0"/>
              <a:t>探討</a:t>
            </a:r>
            <a:endParaRPr lang="en-US" altLang="zh-TW" sz="3600" dirty="0"/>
          </a:p>
          <a:p>
            <a:r>
              <a:rPr lang="en-US" altLang="zh-TW" dirty="0"/>
              <a:t>https://blog.twnic.net.tw/2018/01/31/273/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291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2784388"/>
            <a:ext cx="9144000" cy="24713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0" dirty="0">
                <a:solidFill>
                  <a:srgbClr val="FFFF00"/>
                </a:solidFill>
              </a:rPr>
              <a:t>傳輸層</a:t>
            </a:r>
            <a:r>
              <a:rPr lang="zh-TW" altLang="en-US" sz="8000" dirty="0"/>
              <a:t>網路協定</a:t>
            </a:r>
            <a:endParaRPr lang="en-US" altLang="zh-TW" sz="8000" dirty="0"/>
          </a:p>
          <a:p>
            <a:pPr algn="ctr"/>
            <a:r>
              <a:rPr lang="en-US" altLang="zh-TW" sz="8000" dirty="0"/>
              <a:t>TCP</a:t>
            </a:r>
            <a:r>
              <a:rPr lang="zh-TW" altLang="en-US" sz="8000" dirty="0"/>
              <a:t> </a:t>
            </a:r>
            <a:r>
              <a:rPr lang="en-US" altLang="zh-TW" sz="8000" dirty="0"/>
              <a:t>vs </a:t>
            </a:r>
            <a:r>
              <a:rPr lang="en-US" altLang="zh-TW" sz="8000" dirty="0">
                <a:solidFill>
                  <a:srgbClr val="FFFF00"/>
                </a:solidFill>
              </a:rPr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val="54078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898" y="348448"/>
            <a:ext cx="1191912" cy="672842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/>
              <a:t>UDP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97278" y="2408452"/>
            <a:ext cx="8367068" cy="398020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TW" dirty="0"/>
              <a:t>UDP</a:t>
            </a:r>
            <a:r>
              <a:rPr lang="zh-TW" altLang="en-US" dirty="0"/>
              <a:t>的工作是負責將封包分送給不同的應用程式，就如同</a:t>
            </a:r>
            <a:r>
              <a:rPr lang="en-US" altLang="zh-TW" dirty="0"/>
              <a:t>IP</a:t>
            </a:r>
            <a:r>
              <a:rPr lang="zh-TW" altLang="en-US" dirty="0"/>
              <a:t>將封包送給遠端機器一樣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>
              <a:lnSpc>
                <a:spcPct val="90000"/>
              </a:lnSpc>
            </a:pPr>
            <a:r>
              <a:rPr lang="en-US" altLang="zh-TW" dirty="0" smtClean="0"/>
              <a:t>UDP</a:t>
            </a:r>
            <a:r>
              <a:rPr lang="zh-TW" altLang="en-US" dirty="0"/>
              <a:t>是一種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不可靠且非連接性</a:t>
            </a:r>
            <a:r>
              <a:rPr lang="zh-TW" altLang="en-US" dirty="0"/>
              <a:t>的</a:t>
            </a:r>
            <a:r>
              <a:rPr lang="zh-TW" altLang="en-US" dirty="0" smtClean="0"/>
              <a:t>通訊協定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</a:t>
            </a:r>
            <a:r>
              <a:rPr lang="zh-TW" altLang="en-US" dirty="0" smtClean="0"/>
              <a:t>沒有</a:t>
            </a:r>
            <a:r>
              <a:rPr lang="zh-TW" altLang="en-US" dirty="0"/>
              <a:t>檢驗封包是否正確到達遠端的功能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>
              <a:lnSpc>
                <a:spcPct val="90000"/>
              </a:lnSpc>
            </a:pPr>
            <a:r>
              <a:rPr lang="en-US" altLang="zh-TW" dirty="0" smtClean="0"/>
              <a:t>UDP</a:t>
            </a:r>
            <a:r>
              <a:rPr lang="zh-TW" altLang="en-US" dirty="0"/>
              <a:t>和</a:t>
            </a:r>
            <a:r>
              <a:rPr lang="en-US" altLang="zh-TW" dirty="0"/>
              <a:t>TCP</a:t>
            </a:r>
            <a:r>
              <a:rPr lang="zh-TW" altLang="en-US" dirty="0"/>
              <a:t>最大的分</a:t>
            </a:r>
            <a:r>
              <a:rPr lang="zh-TW" altLang="en-US" dirty="0" smtClean="0"/>
              <a:t>別是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sz="2600" dirty="0"/>
              <a:t>   </a:t>
            </a:r>
            <a:r>
              <a:rPr lang="en-US" altLang="zh-TW" sz="2600" dirty="0"/>
              <a:t>UDP</a:t>
            </a:r>
            <a:r>
              <a:rPr lang="zh-TW" altLang="en-US" sz="2600" dirty="0"/>
              <a:t>不</a:t>
            </a:r>
            <a:r>
              <a:rPr lang="zh-TW" altLang="en-US" sz="2600" dirty="0"/>
              <a:t>偵測對方的存在就直接將資料送給對方，而假設</a:t>
            </a:r>
            <a:r>
              <a:rPr lang="zh-TW" altLang="en-US" sz="2600" dirty="0"/>
              <a:t>對方 </a:t>
            </a:r>
            <a:endParaRPr lang="en-US" altLang="zh-TW" sz="2600" dirty="0"/>
          </a:p>
          <a:p>
            <a:pPr marL="0" indent="0">
              <a:buNone/>
            </a:pPr>
            <a:r>
              <a:rPr lang="zh-TW" altLang="en-US" sz="2600" dirty="0"/>
              <a:t>   會</a:t>
            </a:r>
            <a:r>
              <a:rPr lang="zh-TW" altLang="en-US" sz="2600" dirty="0"/>
              <a:t>自行接收。</a:t>
            </a:r>
          </a:p>
          <a:p>
            <a:pPr>
              <a:lnSpc>
                <a:spcPct val="90000"/>
              </a:lnSpc>
            </a:pPr>
            <a:r>
              <a:rPr lang="en-US" altLang="zh-TW" dirty="0" smtClean="0"/>
              <a:t>UDP</a:t>
            </a:r>
            <a:r>
              <a:rPr lang="zh-TW" altLang="en-US" dirty="0" smtClean="0"/>
              <a:t>應用時機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sz="2200" dirty="0"/>
              <a:t>    對</a:t>
            </a:r>
            <a:r>
              <a:rPr lang="zh-TW" altLang="en-US" sz="2200" dirty="0"/>
              <a:t>那些需要</a:t>
            </a:r>
            <a:r>
              <a:rPr lang="zh-TW" altLang="en-US" sz="2200" dirty="0"/>
              <a:t>大量資料</a:t>
            </a:r>
            <a:r>
              <a:rPr lang="zh-TW" altLang="en-US" sz="2200" dirty="0"/>
              <a:t>存取而又不要求可靠傳輸的程式</a:t>
            </a:r>
            <a:r>
              <a:rPr lang="zh-TW" altLang="en-US" sz="2200" dirty="0"/>
              <a:t>，如</a:t>
            </a:r>
            <a:r>
              <a:rPr lang="en-US" altLang="zh-TW" sz="2200" dirty="0"/>
              <a:t>﹕</a:t>
            </a:r>
            <a:r>
              <a:rPr lang="zh-TW" altLang="en-US" sz="2200" dirty="0"/>
              <a:t>聲音傳遞</a:t>
            </a:r>
            <a:r>
              <a:rPr lang="en-US" altLang="zh-TW" sz="2200" dirty="0"/>
              <a:t>﹐</a:t>
            </a:r>
            <a:r>
              <a:rPr lang="zh-TW" altLang="en-US" sz="2200" dirty="0"/>
              <a:t>可以省卻雙方的溝通和確認時間，進而提高資料傳輸量。 </a:t>
            </a:r>
          </a:p>
        </p:txBody>
      </p:sp>
      <p:sp>
        <p:nvSpPr>
          <p:cNvPr id="2" name="矩形 1"/>
          <p:cNvSpPr/>
          <p:nvPr/>
        </p:nvSpPr>
        <p:spPr>
          <a:xfrm>
            <a:off x="1814899" y="1876423"/>
            <a:ext cx="5373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https://en.wikipedia.org/wiki/User_Datagram_Protocol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64378" y="224913"/>
            <a:ext cx="4762500" cy="16859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14899" y="846062"/>
            <a:ext cx="366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User Datagram Protocol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78820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83323" y="1360988"/>
            <a:ext cx="91357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730036" y="857252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3600" dirty="0"/>
              <a:t>UDP</a:t>
            </a:r>
            <a:endParaRPr lang="en-US" altLang="zh-TW" sz="3600" dirty="0"/>
          </a:p>
        </p:txBody>
      </p:sp>
      <p:pic>
        <p:nvPicPr>
          <p:cNvPr id="5" name="Picture 2" descr="「tcp udp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32" b="-1956"/>
          <a:stretch/>
        </p:blipFill>
        <p:spPr bwMode="auto">
          <a:xfrm>
            <a:off x="1707268" y="3408840"/>
            <a:ext cx="8687554" cy="177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753920" y="5637816"/>
            <a:ext cx="850195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https://www.quora.com/What-are-the-pros-and-cons-of-UDP-versus-TCP-as-transport-mechanisms-in-IP-networks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2506488"/>
            <a:ext cx="4781550" cy="6461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1" y="1338924"/>
            <a:ext cx="5410453" cy="555897"/>
          </a:xfrm>
          <a:prstGeom prst="rect">
            <a:avLst/>
          </a:prstGeom>
        </p:spPr>
      </p:pic>
      <p:sp>
        <p:nvSpPr>
          <p:cNvPr id="10" name="右大括弧 9"/>
          <p:cNvSpPr/>
          <p:nvPr/>
        </p:nvSpPr>
        <p:spPr>
          <a:xfrm rot="16200000">
            <a:off x="6133191" y="104633"/>
            <a:ext cx="381000" cy="4357922"/>
          </a:xfrm>
          <a:prstGeom prst="rightBrace">
            <a:avLst>
              <a:gd name="adj1" fmla="val 8333"/>
              <a:gd name="adj2" fmla="val 449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6910657" y="909298"/>
            <a:ext cx="385504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載送應用層 </a:t>
            </a:r>
            <a:r>
              <a:rPr lang="en-US" altLang="zh-TW" sz="1350" dirty="0"/>
              <a:t>(Application Layer) </a:t>
            </a:r>
            <a:r>
              <a:rPr lang="zh-TW" altLang="en-US" sz="1350" dirty="0"/>
              <a:t>的資訊</a:t>
            </a:r>
            <a:r>
              <a:rPr lang="zh-TW" altLang="en-US" sz="1350" dirty="0"/>
              <a:t>。</a:t>
            </a:r>
            <a:endParaRPr lang="en-US" altLang="zh-TW" sz="1350" dirty="0"/>
          </a:p>
          <a:p>
            <a:r>
              <a:rPr lang="zh-TW" altLang="en-US" sz="1350" dirty="0"/>
              <a:t>可</a:t>
            </a:r>
            <a:r>
              <a:rPr lang="zh-TW" altLang="en-US" sz="1350" dirty="0"/>
              <a:t>視為 </a:t>
            </a:r>
            <a:r>
              <a:rPr lang="en-US" altLang="zh-TW" sz="1350" dirty="0"/>
              <a:t>UDP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Payload</a:t>
            </a:r>
            <a:r>
              <a:rPr lang="en-US" altLang="zh-TW" sz="1350" dirty="0"/>
              <a:t>, </a:t>
            </a:r>
            <a:r>
              <a:rPr lang="zh-TW" altLang="en-US" sz="900" dirty="0"/>
              <a:t>一般</a:t>
            </a:r>
            <a:r>
              <a:rPr lang="zh-TW" altLang="en-US" sz="900" dirty="0"/>
              <a:t>都稱為 </a:t>
            </a:r>
            <a:r>
              <a:rPr lang="en-US" altLang="zh-TW" sz="900" dirty="0"/>
              <a:t>UDP Data </a:t>
            </a:r>
            <a:r>
              <a:rPr lang="zh-TW" altLang="en-US" sz="900" dirty="0"/>
              <a:t>或 </a:t>
            </a:r>
            <a:r>
              <a:rPr lang="en-US" altLang="zh-TW" sz="900" dirty="0"/>
              <a:t>UDP Message</a:t>
            </a:r>
            <a:endParaRPr lang="zh-TW" altLang="en-US" sz="9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r="34249"/>
          <a:stretch/>
        </p:blipFill>
        <p:spPr>
          <a:xfrm>
            <a:off x="1707268" y="1461841"/>
            <a:ext cx="2042954" cy="19470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191376" y="5110445"/>
            <a:ext cx="80645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封包長度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用來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封包的總長度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為單位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欄位值最小為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也就是整個封包只有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表頭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沒有任何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資料；最大值則受限於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Payload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的長度</a:t>
            </a:r>
            <a:r>
              <a:rPr lang="zh-TW" altLang="en-US" sz="1350" dirty="0"/>
              <a:t>。</a:t>
            </a:r>
          </a:p>
        </p:txBody>
      </p:sp>
      <p:sp>
        <p:nvSpPr>
          <p:cNvPr id="14" name="矩形 13"/>
          <p:cNvSpPr/>
          <p:nvPr/>
        </p:nvSpPr>
        <p:spPr>
          <a:xfrm>
            <a:off x="8712201" y="2390260"/>
            <a:ext cx="1627418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錯誤檢查碼</a:t>
            </a:r>
          </a:p>
          <a:p>
            <a:r>
              <a:rPr lang="en-US" altLang="zh-TW" sz="900" dirty="0"/>
              <a:t>UDP </a:t>
            </a:r>
            <a:r>
              <a:rPr lang="zh-TW" altLang="en-US" sz="900" dirty="0"/>
              <a:t>不一定要執行錯誤檢查</a:t>
            </a:r>
            <a:r>
              <a:rPr lang="en-US" altLang="zh-TW" sz="900" dirty="0"/>
              <a:t>, </a:t>
            </a:r>
            <a:r>
              <a:rPr lang="zh-TW" altLang="en-US" sz="900" dirty="0"/>
              <a:t>若是為了降低運算資源的需求等</a:t>
            </a:r>
            <a:r>
              <a:rPr lang="en-US" altLang="zh-TW" sz="900" dirty="0"/>
              <a:t>, </a:t>
            </a:r>
            <a:r>
              <a:rPr lang="zh-TW" altLang="en-US" sz="900" dirty="0"/>
              <a:t>可以不用執行錯誤檢查</a:t>
            </a:r>
            <a:r>
              <a:rPr lang="en-US" altLang="zh-TW" sz="900" dirty="0"/>
              <a:t>, </a:t>
            </a:r>
            <a:r>
              <a:rPr lang="zh-TW" altLang="en-US" sz="900" dirty="0"/>
              <a:t>此時本欄位填入 </a:t>
            </a:r>
            <a:r>
              <a:rPr lang="en-US" altLang="zh-TW" sz="900" dirty="0"/>
              <a:t>0 </a:t>
            </a:r>
            <a:r>
              <a:rPr lang="zh-TW" altLang="en-US" sz="900" dirty="0"/>
              <a:t>即可。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335676" y="1930832"/>
            <a:ext cx="75039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UDP </a:t>
            </a:r>
            <a:endParaRPr lang="en-US" altLang="zh-TW" sz="1350" dirty="0"/>
          </a:p>
          <a:p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Payload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708071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51678" y="13025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149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  <a:endParaRPr lang="zh-TW" altLang="en-US" sz="135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27" y="1682354"/>
            <a:ext cx="7591716" cy="424219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193" y="2874789"/>
            <a:ext cx="4781550" cy="64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8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4"/>
          <a:stretch/>
        </p:blipFill>
        <p:spPr>
          <a:xfrm>
            <a:off x="2051050" y="1860550"/>
            <a:ext cx="8207096" cy="38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4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IP</a:t>
            </a:r>
            <a:endParaRPr lang="zh-TW" altLang="en-US" sz="6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043" y="1825625"/>
            <a:ext cx="4142810" cy="25960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37850"/>
          <a:stretch/>
        </p:blipFill>
        <p:spPr>
          <a:xfrm>
            <a:off x="1405467" y="632088"/>
            <a:ext cx="4020378" cy="419558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628900" y="4962612"/>
            <a:ext cx="7556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bg1"/>
                </a:solidFill>
              </a:rPr>
              <a:t>網路層負責在網路系統之間傳送訊息</a:t>
            </a:r>
            <a:r>
              <a:rPr lang="en-US" altLang="zh-TW" dirty="0">
                <a:solidFill>
                  <a:schemeClr val="bg1"/>
                </a:solidFill>
              </a:rPr>
              <a:t>, </a:t>
            </a:r>
            <a:r>
              <a:rPr lang="zh-TW" altLang="en-US" dirty="0" smtClean="0">
                <a:solidFill>
                  <a:schemeClr val="bg1"/>
                </a:solidFill>
              </a:rPr>
              <a:t>將</a:t>
            </a:r>
            <a:r>
              <a:rPr lang="zh-TW" altLang="en-US" dirty="0">
                <a:solidFill>
                  <a:schemeClr val="bg1"/>
                </a:solidFill>
              </a:rPr>
              <a:t>訊息從來源端傳送到目的端</a:t>
            </a:r>
            <a:r>
              <a:rPr lang="zh-TW" altLang="en-US" dirty="0" smtClean="0">
                <a:solidFill>
                  <a:schemeClr val="bg1"/>
                </a:solidFill>
              </a:rPr>
              <a:t>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>
                <a:solidFill>
                  <a:schemeClr val="bg1"/>
                </a:solidFill>
              </a:rPr>
              <a:t>網路</a:t>
            </a:r>
            <a:r>
              <a:rPr lang="zh-TW" altLang="en-US" dirty="0">
                <a:solidFill>
                  <a:schemeClr val="bg1"/>
                </a:solidFill>
              </a:rPr>
              <a:t>層的主要</a:t>
            </a:r>
            <a:r>
              <a:rPr lang="zh-TW" altLang="en-US" dirty="0" smtClean="0">
                <a:solidFill>
                  <a:schemeClr val="bg1"/>
                </a:solidFill>
              </a:rPr>
              <a:t>功能：</a:t>
            </a:r>
            <a:endParaRPr lang="zh-TW" altLang="en-US" dirty="0">
              <a:solidFill>
                <a:schemeClr val="bg1"/>
              </a:solidFill>
            </a:endParaRPr>
          </a:p>
          <a:p>
            <a:pPr lvl="1"/>
            <a:r>
              <a:rPr lang="zh-TW" altLang="en-US" dirty="0">
                <a:solidFill>
                  <a:schemeClr val="bg1"/>
                </a:solidFill>
              </a:rPr>
              <a:t>定址 </a:t>
            </a:r>
            <a:r>
              <a:rPr lang="en-US" altLang="zh-TW" dirty="0">
                <a:solidFill>
                  <a:schemeClr val="bg1"/>
                </a:solidFill>
              </a:rPr>
              <a:t>(Addressing)</a:t>
            </a:r>
            <a:r>
              <a:rPr lang="zh-TW" altLang="en-US" dirty="0">
                <a:solidFill>
                  <a:schemeClr val="bg1"/>
                </a:solidFill>
              </a:rPr>
              <a:t>：賦予網路裝置名稱或位址。</a:t>
            </a:r>
          </a:p>
          <a:p>
            <a:pPr lvl="1"/>
            <a:r>
              <a:rPr lang="zh-TW" altLang="en-US" dirty="0">
                <a:solidFill>
                  <a:schemeClr val="bg1"/>
                </a:solidFill>
              </a:rPr>
              <a:t>路由 </a:t>
            </a:r>
            <a:r>
              <a:rPr lang="en-US" altLang="zh-TW" dirty="0">
                <a:solidFill>
                  <a:schemeClr val="bg1"/>
                </a:solidFill>
              </a:rPr>
              <a:t>(Routing)</a:t>
            </a:r>
            <a:r>
              <a:rPr lang="zh-TW" altLang="en-US" dirty="0">
                <a:solidFill>
                  <a:schemeClr val="bg1"/>
                </a:solidFill>
              </a:rPr>
              <a:t>：決定封包在網路之間的傳送路徑。</a:t>
            </a:r>
          </a:p>
        </p:txBody>
      </p:sp>
    </p:spTree>
    <p:extLst>
      <p:ext uri="{BB962C8B-B14F-4D97-AF65-F5344CB8AC3E}">
        <p14:creationId xmlns:p14="http://schemas.microsoft.com/office/powerpoint/2010/main" val="2429621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B6DC-68D3-4A94-894D-A3A4AF711CD4}" type="slidenum">
              <a:rPr lang="en-US" altLang="zh-TW"/>
              <a:pPr/>
              <a:t>37</a:t>
            </a:fld>
            <a:endParaRPr lang="en-US" altLang="zh-TW"/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33439"/>
          </a:xfrm>
        </p:spPr>
        <p:txBody>
          <a:bodyPr/>
          <a:lstStyle/>
          <a:p>
            <a:r>
              <a:rPr lang="en-US" altLang="zh-TW" dirty="0"/>
              <a:t>IP </a:t>
            </a:r>
            <a:r>
              <a:rPr lang="zh-TW" altLang="en-US" dirty="0"/>
              <a:t>路由</a:t>
            </a:r>
          </a:p>
        </p:txBody>
      </p:sp>
      <p:pic>
        <p:nvPicPr>
          <p:cNvPr id="241668" name="Picture 4"/>
          <p:cNvPicPr>
            <a:picLocks noGrp="1" noChangeAspect="1" noChangeArrowheads="1"/>
          </p:cNvPicPr>
          <p:nvPr>
            <p:ph type="body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3"/>
          <a:stretch/>
        </p:blipFill>
        <p:spPr>
          <a:xfrm>
            <a:off x="1563159" y="1393299"/>
            <a:ext cx="8785225" cy="4778902"/>
          </a:xfrm>
          <a:noFill/>
          <a:ln/>
        </p:spPr>
      </p:pic>
      <p:sp>
        <p:nvSpPr>
          <p:cNvPr id="2" name="矩形 1"/>
          <p:cNvSpPr/>
          <p:nvPr/>
        </p:nvSpPr>
        <p:spPr>
          <a:xfrm>
            <a:off x="509424" y="3203583"/>
            <a:ext cx="657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2761" y="4745798"/>
            <a:ext cx="18646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v4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(32bit)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v6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(128bit)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47999" y="589009"/>
            <a:ext cx="74252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在網路之間將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</a:t>
            </a:r>
            <a:r>
              <a:rPr lang="zh-TW" altLang="en-US" sz="2800" dirty="0"/>
              <a:t>傳送到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目的節點</a:t>
            </a:r>
            <a:r>
              <a:rPr lang="zh-TW" altLang="en-US" sz="2800" dirty="0"/>
              <a:t>的</a:t>
            </a:r>
            <a:r>
              <a:rPr lang="zh-TW" altLang="en-US" sz="2800" dirty="0" smtClean="0"/>
              <a:t>過程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5539855" y="1994190"/>
            <a:ext cx="83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Router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橢圓形圖說文字 6"/>
          <p:cNvSpPr/>
          <p:nvPr/>
        </p:nvSpPr>
        <p:spPr>
          <a:xfrm>
            <a:off x="5312304" y="1439502"/>
            <a:ext cx="2273829" cy="547236"/>
          </a:xfrm>
          <a:prstGeom prst="wedgeEllipseCallou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網路硬體設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備</a:t>
            </a:r>
          </a:p>
        </p:txBody>
      </p:sp>
    </p:spTree>
    <p:extLst>
      <p:ext uri="{BB962C8B-B14F-4D97-AF65-F5344CB8AC3E}">
        <p14:creationId xmlns:p14="http://schemas.microsoft.com/office/powerpoint/2010/main" val="395430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CEA0-D385-4235-8883-BCBA1D959B5D}" type="slidenum">
              <a:rPr lang="en-US" altLang="zh-TW"/>
              <a:pPr/>
              <a:t>38</a:t>
            </a:fld>
            <a:endParaRPr lang="en-US" altLang="zh-TW"/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31851"/>
          </a:xfrm>
        </p:spPr>
        <p:txBody>
          <a:bodyPr/>
          <a:lstStyle/>
          <a:p>
            <a:r>
              <a:rPr lang="en-US" altLang="zh-TW" dirty="0"/>
              <a:t>IP </a:t>
            </a:r>
            <a:r>
              <a:rPr lang="zh-TW" altLang="en-US" dirty="0" smtClean="0"/>
              <a:t>封包表頭結構 </a:t>
            </a:r>
            <a:r>
              <a:rPr lang="en-US" altLang="zh-TW" dirty="0" smtClean="0"/>
              <a:t>IP</a:t>
            </a:r>
            <a:r>
              <a:rPr lang="zh-TW" altLang="en-US" dirty="0" smtClean="0"/>
              <a:t> </a:t>
            </a:r>
            <a:r>
              <a:rPr lang="en-US" altLang="zh-TW" dirty="0" smtClean="0"/>
              <a:t>Header</a:t>
            </a:r>
            <a:endParaRPr lang="zh-TW" altLang="en-US" dirty="0"/>
          </a:p>
        </p:txBody>
      </p:sp>
      <p:pic>
        <p:nvPicPr>
          <p:cNvPr id="250884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8413" y="1196976"/>
            <a:ext cx="7256462" cy="5472113"/>
          </a:xfrm>
          <a:noFill/>
          <a:ln/>
        </p:spPr>
      </p:pic>
      <p:sp>
        <p:nvSpPr>
          <p:cNvPr id="2" name="矩形 1"/>
          <p:cNvSpPr/>
          <p:nvPr/>
        </p:nvSpPr>
        <p:spPr>
          <a:xfrm>
            <a:off x="4174497" y="4260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目的位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37085" y="3563700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來源位址 </a:t>
            </a:r>
          </a:p>
        </p:txBody>
      </p:sp>
      <p:sp>
        <p:nvSpPr>
          <p:cNvPr id="4" name="矩形 3"/>
          <p:cNvSpPr/>
          <p:nvPr/>
        </p:nvSpPr>
        <p:spPr>
          <a:xfrm>
            <a:off x="4817532" y="2593777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上層協定 </a:t>
            </a:r>
          </a:p>
        </p:txBody>
      </p:sp>
      <p:sp>
        <p:nvSpPr>
          <p:cNvPr id="5" name="矩形 4"/>
          <p:cNvSpPr/>
          <p:nvPr/>
        </p:nvSpPr>
        <p:spPr>
          <a:xfrm>
            <a:off x="8356053" y="310886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錯誤檢查碼</a:t>
            </a:r>
          </a:p>
        </p:txBody>
      </p:sp>
    </p:spTree>
    <p:extLst>
      <p:ext uri="{BB962C8B-B14F-4D97-AF65-F5344CB8AC3E}">
        <p14:creationId xmlns:p14="http://schemas.microsoft.com/office/powerpoint/2010/main" val="41415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764" y="492124"/>
            <a:ext cx="9942309" cy="61457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3570" y="593738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700" t="35534" r="36206" b="12388"/>
          <a:stretch/>
        </p:blipFill>
        <p:spPr>
          <a:xfrm>
            <a:off x="765651" y="1236132"/>
            <a:ext cx="10788282" cy="5503334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2590800" y="2370667"/>
            <a:ext cx="1058334" cy="84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1347269" y="4453467"/>
            <a:ext cx="1772698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1343036" y="5266267"/>
            <a:ext cx="3796231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1343036" y="5539331"/>
            <a:ext cx="3982497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V="1">
            <a:off x="1343035" y="4180405"/>
            <a:ext cx="1776932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778286" y="2118267"/>
            <a:ext cx="547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代表此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封包所使用的協定版本為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IPv4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</p:txBody>
      </p:sp>
      <p:cxnSp>
        <p:nvCxnSpPr>
          <p:cNvPr id="20" name="直線單箭頭接點 19"/>
          <p:cNvCxnSpPr/>
          <p:nvPr/>
        </p:nvCxnSpPr>
        <p:spPr>
          <a:xfrm flipH="1" flipV="1">
            <a:off x="3649134" y="2260600"/>
            <a:ext cx="2116666" cy="423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439721" y="3228390"/>
            <a:ext cx="3216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預設的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to Live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64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::128 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直線單箭頭接點 21"/>
          <p:cNvCxnSpPr>
            <a:stCxn id="21" idx="1"/>
          </p:cNvCxnSpPr>
          <p:nvPr/>
        </p:nvCxnSpPr>
        <p:spPr>
          <a:xfrm flipH="1">
            <a:off x="3149489" y="3551556"/>
            <a:ext cx="2290232" cy="51457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294604" y="423089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記錄傳輸層所用的協定</a:t>
            </a:r>
          </a:p>
        </p:txBody>
      </p:sp>
      <p:sp>
        <p:nvSpPr>
          <p:cNvPr id="25" name="矩形 24"/>
          <p:cNvSpPr/>
          <p:nvPr/>
        </p:nvSpPr>
        <p:spPr>
          <a:xfrm>
            <a:off x="3157955" y="4180405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上層協定 </a:t>
            </a:r>
          </a:p>
        </p:txBody>
      </p:sp>
    </p:spTree>
    <p:extLst>
      <p:ext uri="{BB962C8B-B14F-4D97-AF65-F5344CB8AC3E}">
        <p14:creationId xmlns:p14="http://schemas.microsoft.com/office/powerpoint/2010/main" val="305335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 Filter</a:t>
            </a:r>
            <a:r>
              <a:rPr lang="zh-TW" altLang="en-US" dirty="0" smtClean="0"/>
              <a:t>挑選要檢查的封包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設定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顯示篩檢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808" y="2421365"/>
            <a:ext cx="9029865" cy="246390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88808" y="3217334"/>
            <a:ext cx="8805333" cy="651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384209" y="2656340"/>
            <a:ext cx="1498600" cy="19939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Display 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96245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764" y="492124"/>
            <a:ext cx="9942309" cy="61457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3570" y="593738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86" y="1132701"/>
            <a:ext cx="10784759" cy="55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7259673" y="449108"/>
            <a:ext cx="383310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來源位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:192.168.2.139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TW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638" y="289835"/>
            <a:ext cx="55162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v4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址表示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法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(32 bits)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89" y="2778821"/>
            <a:ext cx="5725903" cy="137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1212456" y="1696765"/>
            <a:ext cx="70166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位址本質上是一個長度為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二進位數字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為單位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將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位址分成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段</a:t>
            </a:r>
          </a:p>
        </p:txBody>
      </p:sp>
      <p:sp>
        <p:nvSpPr>
          <p:cNvPr id="9" name="矩形 8"/>
          <p:cNvSpPr/>
          <p:nvPr/>
        </p:nvSpPr>
        <p:spPr>
          <a:xfrm>
            <a:off x="1372458" y="4403965"/>
            <a:ext cx="706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各段的二進位數字轉換成十進位數字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再以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『.』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隔開以利閱讀：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898" y="3133602"/>
            <a:ext cx="4121253" cy="664522"/>
          </a:xfrm>
          <a:prstGeom prst="rect">
            <a:avLst/>
          </a:prstGeom>
        </p:spPr>
      </p:pic>
      <p:sp>
        <p:nvSpPr>
          <p:cNvPr id="11" name="左-右雙向箭號 10"/>
          <p:cNvSpPr/>
          <p:nvPr/>
        </p:nvSpPr>
        <p:spPr>
          <a:xfrm>
            <a:off x="6062992" y="3251668"/>
            <a:ext cx="875806" cy="428390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92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2784388"/>
            <a:ext cx="9144000" cy="24713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0" dirty="0">
                <a:solidFill>
                  <a:srgbClr val="FFFF00"/>
                </a:solidFill>
              </a:rPr>
              <a:t>傳輸層</a:t>
            </a:r>
            <a:r>
              <a:rPr lang="zh-TW" altLang="en-US" sz="8000" dirty="0"/>
              <a:t>網路協定</a:t>
            </a:r>
            <a:endParaRPr lang="en-US" altLang="zh-TW" sz="8000" dirty="0"/>
          </a:p>
          <a:p>
            <a:pPr algn="ctr"/>
            <a:r>
              <a:rPr lang="en-US" altLang="zh-TW" sz="8000" dirty="0" smtClean="0"/>
              <a:t>TCP</a:t>
            </a:r>
            <a:endParaRPr lang="en-US" altLang="zh-TW" sz="8000" dirty="0"/>
          </a:p>
        </p:txBody>
      </p:sp>
    </p:spTree>
    <p:extLst>
      <p:ext uri="{BB962C8B-B14F-4D97-AF65-F5344CB8AC3E}">
        <p14:creationId xmlns:p14="http://schemas.microsoft.com/office/powerpoint/2010/main" val="30958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117992"/>
            <a:ext cx="7886700" cy="1325563"/>
          </a:xfrm>
        </p:spPr>
        <p:txBody>
          <a:bodyPr/>
          <a:lstStyle/>
          <a:p>
            <a:r>
              <a:rPr lang="en-US" altLang="zh-TW" b="1" dirty="0" smtClean="0"/>
              <a:t>TCP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34021" y="1371302"/>
            <a:ext cx="5387546" cy="453072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TCP</a:t>
            </a:r>
            <a:r>
              <a:rPr lang="zh-TW" altLang="en-US" dirty="0"/>
              <a:t>是一種傳輸協定，它可以在網路用戶啓動的軟體應用過程之間建立通信會談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TCP</a:t>
            </a:r>
            <a:r>
              <a:rPr lang="zh-TW" altLang="en-US" dirty="0"/>
              <a:t>通過控制資料流量可以提供可靠的端到端資料傳送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網路</a:t>
            </a:r>
            <a:r>
              <a:rPr lang="zh-TW" altLang="en-US" dirty="0"/>
              <a:t>節點可以就資料傳輸的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“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”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[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滑動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視窗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(Sliding Window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)]</a:t>
            </a:r>
            <a:r>
              <a:rPr lang="zh-TW" altLang="en-US" dirty="0" smtClean="0"/>
              <a:t>大小</a:t>
            </a:r>
            <a:r>
              <a:rPr lang="zh-TW" altLang="en-US" dirty="0"/>
              <a:t>達成一個協定，該窗口大小規定了將要發送的資料位元組數。傳輸視窗可以根據當前的網路流量進行即時調整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568" y="678084"/>
            <a:ext cx="3332411" cy="347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70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F0EA3-8FC9-42B8-BF39-85F0C3169F8F}" type="slidenum">
              <a:rPr lang="en-US" altLang="zh-TW"/>
              <a:pPr/>
              <a:t>44</a:t>
            </a:fld>
            <a:endParaRPr lang="en-US" altLang="zh-TW"/>
          </a:p>
        </p:txBody>
      </p:sp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1131095"/>
            <a:ext cx="7886700" cy="53260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TCP </a:t>
            </a:r>
            <a:r>
              <a:rPr lang="zh-TW" altLang="en-US" dirty="0"/>
              <a:t>封包結構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7704" y="1846382"/>
            <a:ext cx="6865492" cy="405197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43483" y="3735000"/>
            <a:ext cx="4748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endParaRPr lang="zh-TW" altLang="en-US" sz="13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16744" y="2904003"/>
            <a:ext cx="10963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通知對方表頭中記錄了哪些有用的資訊</a:t>
            </a:r>
          </a:p>
        </p:txBody>
      </p:sp>
      <p:cxnSp>
        <p:nvCxnSpPr>
          <p:cNvPr id="8" name="直線單箭頭接點 7"/>
          <p:cNvCxnSpPr/>
          <p:nvPr/>
        </p:nvCxnSpPr>
        <p:spPr>
          <a:xfrm>
            <a:off x="2755900" y="3308350"/>
            <a:ext cx="2247900" cy="426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52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516" y="995749"/>
            <a:ext cx="6091230" cy="48664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69127" y="857250"/>
            <a:ext cx="1226618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93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  <a:endParaRPr lang="zh-TW" altLang="en-US" sz="135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72" y="1955144"/>
            <a:ext cx="5534572" cy="3563007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3130550" y="2527301"/>
            <a:ext cx="2438400" cy="9016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3130551" y="2616200"/>
            <a:ext cx="3860800" cy="7493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002" y="1619997"/>
            <a:ext cx="9135731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http://120.105.184.250/peiyuli/network-3/%E7%B6%B2%E8%B7%AF%E7%B0%A1%E4%BB%8B%E8%88%87%E6%8C%87%E4%BB%A4.htm</a:t>
            </a:r>
            <a:endParaRPr lang="zh-TW" altLang="en-US" sz="1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504941" y="1004121"/>
            <a:ext cx="4316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3600" dirty="0"/>
              <a:t>Three-way Handshake</a:t>
            </a:r>
          </a:p>
        </p:txBody>
      </p:sp>
      <p:sp>
        <p:nvSpPr>
          <p:cNvPr id="3" name="矩形 2"/>
          <p:cNvSpPr/>
          <p:nvPr/>
        </p:nvSpPr>
        <p:spPr>
          <a:xfrm>
            <a:off x="1828800" y="2341433"/>
            <a:ext cx="285307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/>
              <a:t>TCP</a:t>
            </a:r>
            <a:r>
              <a:rPr lang="zh-TW" altLang="en-US" sz="1350" dirty="0"/>
              <a:t>通訊協定實際</a:t>
            </a:r>
            <a:r>
              <a:rPr lang="zh-TW" altLang="en-US" sz="1350" dirty="0"/>
              <a:t>資料傳送前，會在來源端與目的端主機以三向交握 </a:t>
            </a:r>
            <a:r>
              <a:rPr lang="en-US" altLang="zh-TW" sz="1350" dirty="0"/>
              <a:t>(three-way handshake) </a:t>
            </a:r>
            <a:r>
              <a:rPr lang="zh-TW" altLang="en-US" sz="1350" dirty="0"/>
              <a:t>的方式先建立連線，所有屬於相同訊息的 </a:t>
            </a:r>
            <a:r>
              <a:rPr lang="en-US" altLang="zh-TW" sz="1350" dirty="0"/>
              <a:t>TCP </a:t>
            </a:r>
            <a:r>
              <a:rPr lang="zh-TW" altLang="en-US" sz="1350" dirty="0"/>
              <a:t>封包，就利用此連線傳送，此種作法有助於資料傳輸的正確性。</a:t>
            </a:r>
          </a:p>
        </p:txBody>
      </p:sp>
      <p:pic>
        <p:nvPicPr>
          <p:cNvPr id="2" name="Picture 2" descr="「tcp three-way handshak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033" y="2341434"/>
            <a:ext cx="5478163" cy="30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21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67267"/>
            <a:ext cx="12192000" cy="920221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網路協定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OSI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| TCP/IP </a:t>
            </a:r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Protocal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954" y="1533604"/>
            <a:ext cx="8322091" cy="50323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62601" y="6242814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有線網路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乙太網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32601" y="648866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無線區域網路</a:t>
            </a:r>
            <a:endParaRPr lang="en-US" altLang="zh-TW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93188" y="378818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可靠傳輸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reliable</a:t>
            </a:r>
          </a:p>
        </p:txBody>
      </p:sp>
      <p:sp>
        <p:nvSpPr>
          <p:cNvPr id="8" name="矩形 7"/>
          <p:cNvSpPr/>
          <p:nvPr/>
        </p:nvSpPr>
        <p:spPr>
          <a:xfrm>
            <a:off x="9231788" y="3788182"/>
            <a:ext cx="11044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</a:t>
            </a:r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可靠傳輸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</a:t>
            </a:r>
            <a:r>
              <a:rPr lang="en-US" altLang="zh-TW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reliable</a:t>
            </a:r>
          </a:p>
        </p:txBody>
      </p:sp>
      <p:sp>
        <p:nvSpPr>
          <p:cNvPr id="9" name="矩形 8"/>
          <p:cNvSpPr/>
          <p:nvPr/>
        </p:nvSpPr>
        <p:spPr>
          <a:xfrm>
            <a:off x="6640988" y="370335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錯誤重</a:t>
            </a:r>
            <a:r>
              <a:rPr lang="zh-TW" altLang="en-US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傳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40988" y="405725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三向交握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5644593" y="3158067"/>
            <a:ext cx="0" cy="6301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8184593" y="3158067"/>
            <a:ext cx="0" cy="6301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6370597" y="4311402"/>
            <a:ext cx="521270" cy="9294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>
            <a:off x="7116629" y="4248032"/>
            <a:ext cx="1094528" cy="9619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383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839453"/>
            <a:ext cx="12192000" cy="219776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8"/>
          <p:cNvSpPr txBox="1">
            <a:spLocks/>
          </p:cNvSpPr>
          <p:nvPr/>
        </p:nvSpPr>
        <p:spPr>
          <a:xfrm>
            <a:off x="3109378" y="3110464"/>
            <a:ext cx="1667790" cy="64697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09378" y="3701287"/>
            <a:ext cx="57861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Domain </a:t>
            </a:r>
            <a:r>
              <a:rPr lang="en-US" altLang="zh-TW" sz="3600" dirty="0">
                <a:solidFill>
                  <a:schemeClr val="bg1"/>
                </a:solidFill>
              </a:rPr>
              <a:t>Name </a:t>
            </a:r>
            <a:r>
              <a:rPr lang="en-US" altLang="zh-TW" sz="3600" dirty="0">
                <a:solidFill>
                  <a:schemeClr val="bg1"/>
                </a:solidFill>
              </a:rPr>
              <a:t>(System)Server</a:t>
            </a:r>
          </a:p>
          <a:p>
            <a:r>
              <a:rPr lang="zh-TW" altLang="en-US" sz="3600" dirty="0">
                <a:solidFill>
                  <a:schemeClr val="bg1"/>
                </a:solidFill>
              </a:rPr>
              <a:t>網域名稱服務</a:t>
            </a:r>
            <a:r>
              <a:rPr lang="en-US" altLang="zh-TW" sz="3600" dirty="0">
                <a:solidFill>
                  <a:schemeClr val="bg1"/>
                </a:solidFill>
              </a:rPr>
              <a:t>(</a:t>
            </a:r>
            <a:r>
              <a:rPr lang="zh-TW" altLang="en-US" sz="3600" dirty="0">
                <a:solidFill>
                  <a:schemeClr val="bg1"/>
                </a:solidFill>
              </a:rPr>
              <a:t>伺服器</a:t>
            </a:r>
            <a:r>
              <a:rPr lang="en-US" altLang="zh-TW" sz="3600" dirty="0">
                <a:solidFill>
                  <a:schemeClr val="bg1"/>
                </a:solidFill>
              </a:rPr>
              <a:t>)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706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3941" y="934620"/>
            <a:ext cx="8911652" cy="727944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</a:p>
        </p:txBody>
      </p:sp>
      <p:sp>
        <p:nvSpPr>
          <p:cNvPr id="4" name="矩形 3"/>
          <p:cNvSpPr/>
          <p:nvPr/>
        </p:nvSpPr>
        <p:spPr>
          <a:xfrm>
            <a:off x="1686033" y="4092118"/>
            <a:ext cx="80581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sz="2400" dirty="0"/>
              <a:t>DNS </a:t>
            </a:r>
            <a:r>
              <a:rPr lang="zh-TW" altLang="en-US" sz="2400" dirty="0"/>
              <a:t>系統是由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Server) </a:t>
            </a:r>
            <a:r>
              <a:rPr lang="zh-TW" altLang="en-US" sz="2400" dirty="0"/>
              <a:t>和 </a:t>
            </a:r>
            <a:r>
              <a:rPr lang="en-US" altLang="zh-TW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用戶端 </a:t>
            </a:r>
            <a:r>
              <a:rPr lang="en-US" altLang="zh-TW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Client) </a:t>
            </a:r>
            <a:r>
              <a:rPr lang="zh-TW" altLang="en-US" sz="2400" dirty="0"/>
              <a:t>所組成。</a:t>
            </a:r>
            <a:endParaRPr lang="en-US" altLang="zh-TW" sz="2400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2400" dirty="0"/>
              <a:t>當使用者在瀏覽器等應用程式中輸入一個 </a:t>
            </a:r>
            <a:r>
              <a:rPr lang="en-US" altLang="zh-TW" sz="2400" dirty="0"/>
              <a:t>FQDN </a:t>
            </a:r>
            <a:r>
              <a:rPr lang="zh-TW" altLang="en-US" sz="2400" dirty="0"/>
              <a:t>後</a:t>
            </a:r>
            <a:r>
              <a:rPr lang="en-US" altLang="zh-TW" sz="2400" dirty="0"/>
              <a:t>, DNS </a:t>
            </a:r>
            <a:r>
              <a:rPr lang="zh-TW" altLang="en-US" sz="2400" dirty="0"/>
              <a:t>用戶端會向 </a:t>
            </a:r>
            <a:r>
              <a:rPr lang="en-US" altLang="zh-TW" sz="2400" dirty="0"/>
              <a:t>DNS</a:t>
            </a:r>
            <a:r>
              <a:rPr lang="zh-TW" altLang="en-US" sz="2400" dirty="0"/>
              <a:t>伺服器要求查詢此 </a:t>
            </a:r>
            <a:r>
              <a:rPr lang="en-US" altLang="zh-TW" sz="2400" dirty="0"/>
              <a:t>FQDN </a:t>
            </a:r>
            <a:r>
              <a:rPr lang="zh-TW" altLang="en-US" sz="2400" dirty="0"/>
              <a:t>的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</a:t>
            </a:r>
            <a:r>
              <a:rPr lang="en-US" altLang="zh-TW" sz="2400" dirty="0"/>
              <a:t>, </a:t>
            </a:r>
            <a:r>
              <a:rPr lang="zh-TW" altLang="en-US" sz="2400" dirty="0"/>
              <a:t>而伺服器則會去對照其資料庫內的資料</a:t>
            </a:r>
            <a:r>
              <a:rPr lang="en-US" altLang="zh-TW" sz="2400" dirty="0"/>
              <a:t>, </a:t>
            </a:r>
            <a:r>
              <a:rPr lang="zh-TW" altLang="en-US" sz="2400" dirty="0"/>
              <a:t>並將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位址回覆給用戶端。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153" y="1658697"/>
            <a:ext cx="944118" cy="7560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15319" y="1380401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168.95.1.1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15318" y="2296272"/>
            <a:ext cx="11335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 </a:t>
            </a:r>
            <a:endParaRPr lang="en-US" altLang="zh-TW" sz="13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Server) </a:t>
            </a:r>
            <a:endParaRPr lang="zh-TW" altLang="en-US" sz="1350" dirty="0"/>
          </a:p>
        </p:txBody>
      </p:sp>
      <p:sp>
        <p:nvSpPr>
          <p:cNvPr id="8" name="矩形 7"/>
          <p:cNvSpPr/>
          <p:nvPr/>
        </p:nvSpPr>
        <p:spPr>
          <a:xfrm>
            <a:off x="3196920" y="2137744"/>
            <a:ext cx="196720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DNS </a:t>
            </a:r>
            <a:r>
              <a:rPr lang="zh-TW" altLang="en-US" sz="1350" dirty="0"/>
              <a:t>用戶端 </a:t>
            </a:r>
            <a:r>
              <a:rPr lang="en-US" altLang="zh-TW" sz="1350" dirty="0"/>
              <a:t>(DNS Client) </a:t>
            </a:r>
            <a:endParaRPr lang="zh-TW" altLang="en-US" sz="1350" dirty="0"/>
          </a:p>
        </p:txBody>
      </p:sp>
      <p:pic>
        <p:nvPicPr>
          <p:cNvPr id="9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2419" y="2460149"/>
            <a:ext cx="992822" cy="549871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4705350" y="2036721"/>
            <a:ext cx="2508250" cy="69836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969211" y="2886854"/>
            <a:ext cx="416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BIND</a:t>
            </a:r>
            <a:r>
              <a:rPr lang="zh-TW" altLang="en-US" dirty="0" smtClean="0"/>
              <a:t>（</a:t>
            </a:r>
            <a:r>
              <a:rPr lang="en-US" altLang="zh-TW" dirty="0" smtClean="0"/>
              <a:t>Berkeley Internet Name Domain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zh-TW" altLang="en-US" dirty="0" smtClean="0"/>
              <a:t>使用最廣的</a:t>
            </a:r>
            <a:r>
              <a:rPr lang="en-US" altLang="zh-TW" dirty="0" smtClean="0"/>
              <a:t>DNS</a:t>
            </a:r>
            <a:r>
              <a:rPr lang="zh-TW" altLang="en-US" dirty="0" smtClean="0"/>
              <a:t>軟體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077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495" y="2289218"/>
            <a:ext cx="6699313" cy="2708232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解析</a:t>
            </a:r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en-US" altLang="zh-TW" sz="3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nslookup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408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87796" y="2621988"/>
            <a:ext cx="3587750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用戶端要求伺服器由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位址的動作稱之為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正向名稱查詢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(Forward Name Query),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一般直接說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</a:p>
          <a:p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而伺服器查出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位址並回傳給用戶端的動作就叫做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正向名稱解析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(Forward Name Resolution),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一般又簡稱為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若要求由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位址查詢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則稱為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反向名稱查詢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(Reverse Name Query),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簡稱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而伺服器所對應的動作自然也就稱為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33342" y="4383901"/>
            <a:ext cx="1348446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</a:t>
            </a:r>
          </a:p>
        </p:txBody>
      </p:sp>
      <p:sp>
        <p:nvSpPr>
          <p:cNvPr id="7" name="矩形 6"/>
          <p:cNvSpPr/>
          <p:nvPr/>
        </p:nvSpPr>
        <p:spPr>
          <a:xfrm>
            <a:off x="3533344" y="2591318"/>
            <a:ext cx="127995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600" dirty="0"/>
              <a:t>FQDN </a:t>
            </a:r>
            <a:endParaRPr lang="zh-TW" altLang="en-US" sz="3600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3759200" y="3312859"/>
            <a:ext cx="6350" cy="9727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016739" y="3177319"/>
            <a:ext cx="170264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669900"/>
                </a:solidFill>
              </a:rPr>
              <a:t>正向名稱查詢</a:t>
            </a:r>
            <a:r>
              <a:rPr lang="zh-TW" altLang="en-US" sz="1350" dirty="0"/>
              <a:t> </a:t>
            </a:r>
            <a:endParaRPr lang="en-US" altLang="zh-TW" sz="1350" dirty="0"/>
          </a:p>
          <a:p>
            <a:r>
              <a:rPr lang="en-US" altLang="zh-TW" sz="1350" dirty="0"/>
              <a:t>Forward Name Query</a:t>
            </a:r>
            <a:endParaRPr lang="zh-TW" altLang="en-US" sz="1350" dirty="0"/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4610100" y="3338642"/>
            <a:ext cx="6350" cy="9211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270553" y="3882599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</a:t>
            </a:r>
          </a:p>
        </p:txBody>
      </p:sp>
      <p:sp>
        <p:nvSpPr>
          <p:cNvPr id="14" name="矩形 13"/>
          <p:cNvSpPr/>
          <p:nvPr/>
        </p:nvSpPr>
        <p:spPr>
          <a:xfrm>
            <a:off x="4813300" y="3244431"/>
            <a:ext cx="169155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反向名稱查詢 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 Name Query</a:t>
            </a: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反向查詢</a:t>
            </a:r>
          </a:p>
        </p:txBody>
      </p:sp>
    </p:spTree>
    <p:extLst>
      <p:ext uri="{BB962C8B-B14F-4D97-AF65-F5344CB8AC3E}">
        <p14:creationId xmlns:p14="http://schemas.microsoft.com/office/powerpoint/2010/main" val="164035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2592</Words>
  <Application>Microsoft Office PowerPoint</Application>
  <PresentationFormat>寬螢幕</PresentationFormat>
  <Paragraphs>249</Paragraphs>
  <Slides>46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6" baseType="lpstr">
      <vt:lpstr>Adobe Gothic Std B</vt:lpstr>
      <vt:lpstr>Adobe 仿宋 Std R</vt:lpstr>
      <vt:lpstr>華康康楷體W5(P)</vt:lpstr>
      <vt:lpstr>新細明體</vt:lpstr>
      <vt:lpstr>Arial</vt:lpstr>
      <vt:lpstr>Calibri</vt:lpstr>
      <vt:lpstr>Calibri Light</vt:lpstr>
      <vt:lpstr>Wingdings</vt:lpstr>
      <vt:lpstr>Office 佈景主題</vt:lpstr>
      <vt:lpstr>點陣圖影像</vt:lpstr>
      <vt:lpstr>PowerPoint 簡報</vt:lpstr>
      <vt:lpstr>PowerPoint 簡報</vt:lpstr>
      <vt:lpstr>PowerPoint 簡報</vt:lpstr>
      <vt:lpstr>使用Display Filter挑選要檢查的封包 設定顯示篩檢</vt:lpstr>
      <vt:lpstr>網路協定:: OSI Model | TCP/IP Protocal</vt:lpstr>
      <vt:lpstr>PowerPoint 簡報</vt:lpstr>
      <vt:lpstr>DNS 名稱解析</vt:lpstr>
      <vt:lpstr>PowerPoint 簡報</vt:lpstr>
      <vt:lpstr>PowerPoint 簡報</vt:lpstr>
      <vt:lpstr>完整網域名稱 (FQDN, Fully Qualified Domain Name)</vt:lpstr>
      <vt:lpstr>名稱解析[早期作法]::使用Host file (主機檔案) </vt:lpstr>
      <vt:lpstr>PowerPoint 簡報</vt:lpstr>
      <vt:lpstr>網域名稱的結構</vt:lpstr>
      <vt:lpstr>網域名稱系統階層的規格</vt:lpstr>
      <vt:lpstr>(3) 目前網域名稱系統階層的規格</vt:lpstr>
      <vt:lpstr>DNS 名稱查詢流程</vt:lpstr>
      <vt:lpstr>完整的DNS查詢流程</vt:lpstr>
      <vt:lpstr>DNS 封包格式</vt:lpstr>
      <vt:lpstr>DNS 封包表頭</vt:lpstr>
      <vt:lpstr>Answer Section (回應部分)</vt:lpstr>
      <vt:lpstr>資源紀錄類型 resource record type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針對DNS的攻擊</vt:lpstr>
      <vt:lpstr>PowerPoint 簡報</vt:lpstr>
      <vt:lpstr>PowerPoint 簡報</vt:lpstr>
      <vt:lpstr>PowerPoint 簡報</vt:lpstr>
      <vt:lpstr>UDP </vt:lpstr>
      <vt:lpstr>PowerPoint 簡報</vt:lpstr>
      <vt:lpstr>PowerPoint 簡報</vt:lpstr>
      <vt:lpstr>PowerPoint 簡報</vt:lpstr>
      <vt:lpstr>PowerPoint 簡報</vt:lpstr>
      <vt:lpstr>IP 路由</vt:lpstr>
      <vt:lpstr>IP 封包表頭結構 IP Header</vt:lpstr>
      <vt:lpstr>PowerPoint 簡報</vt:lpstr>
      <vt:lpstr>PowerPoint 簡報</vt:lpstr>
      <vt:lpstr>來源位址:192.168.2.139 </vt:lpstr>
      <vt:lpstr>PowerPoint 簡報</vt:lpstr>
      <vt:lpstr>TCP </vt:lpstr>
      <vt:lpstr>TCP 封包結構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TCP/IP網路協定分析</dc:title>
  <dc:creator>BREAKALLCTF{Letmeseesee}</dc:creator>
  <cp:lastModifiedBy>BREAKALLCTF{Letmeseesee}</cp:lastModifiedBy>
  <cp:revision>6</cp:revision>
  <dcterms:created xsi:type="dcterms:W3CDTF">2019-10-01T08:20:58Z</dcterms:created>
  <dcterms:modified xsi:type="dcterms:W3CDTF">2019-10-02T08:13:12Z</dcterms:modified>
</cp:coreProperties>
</file>